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4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5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6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7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8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10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81" r:id="rId2"/>
    <p:sldId id="257" r:id="rId3"/>
    <p:sldId id="282" r:id="rId4"/>
    <p:sldId id="279" r:id="rId5"/>
    <p:sldId id="305" r:id="rId6"/>
    <p:sldId id="286" r:id="rId7"/>
    <p:sldId id="293" r:id="rId8"/>
    <p:sldId id="302" r:id="rId9"/>
    <p:sldId id="283" r:id="rId10"/>
    <p:sldId id="288" r:id="rId11"/>
    <p:sldId id="258" r:id="rId12"/>
    <p:sldId id="259" r:id="rId13"/>
    <p:sldId id="301" r:id="rId14"/>
    <p:sldId id="260" r:id="rId15"/>
    <p:sldId id="296" r:id="rId16"/>
    <p:sldId id="299" r:id="rId17"/>
    <p:sldId id="294" r:id="rId18"/>
    <p:sldId id="285" r:id="rId19"/>
    <p:sldId id="290" r:id="rId20"/>
    <p:sldId id="295" r:id="rId21"/>
    <p:sldId id="303" r:id="rId22"/>
    <p:sldId id="280" r:id="rId23"/>
    <p:sldId id="284" r:id="rId24"/>
    <p:sldId id="298" r:id="rId25"/>
    <p:sldId id="261" r:id="rId26"/>
    <p:sldId id="289" r:id="rId27"/>
    <p:sldId id="292" r:id="rId28"/>
    <p:sldId id="262" r:id="rId29"/>
    <p:sldId id="300" r:id="rId30"/>
    <p:sldId id="304" r:id="rId31"/>
    <p:sldId id="291" r:id="rId32"/>
    <p:sldId id="263" r:id="rId33"/>
    <p:sldId id="264" r:id="rId34"/>
    <p:sldId id="265" r:id="rId35"/>
    <p:sldId id="266" r:id="rId36"/>
    <p:sldId id="297" r:id="rId37"/>
    <p:sldId id="267" r:id="rId38"/>
    <p:sldId id="306" r:id="rId39"/>
    <p:sldId id="268" r:id="rId40"/>
    <p:sldId id="269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</p:sldIdLst>
  <p:sldSz cx="9144000" cy="6858000" type="screen4x3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tags" Target="tags/tag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4E59-2FBA-6648-89CD-CFF5D2F5EB15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7BDE0-92EB-F74A-A473-C90300C98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-&gt; due to passive diffusion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2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because more vasopressin would mean more</a:t>
            </a:r>
            <a:r>
              <a:rPr lang="en-US" baseline="0" dirty="0" smtClean="0"/>
              <a:t> water retention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8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43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Dual-effector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6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B </a:t>
            </a:r>
          </a:p>
          <a:p>
            <a:r>
              <a:rPr lang="en-US" dirty="0" smtClean="0"/>
              <a:t>Means</a:t>
            </a:r>
            <a:r>
              <a:rPr lang="en-US" baseline="0" dirty="0" smtClean="0"/>
              <a:t> that epinephrine and glucagon effects are identical in pancreas and liver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8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</a:t>
            </a:r>
            <a:r>
              <a:rPr lang="en-US" baseline="0" dirty="0" smtClean="0"/>
              <a:t> is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8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2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2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0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7CF40-06B4-6D4A-B004-E91E360063A6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5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tags" Target="../tags/tag6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4" Type="http://schemas.openxmlformats.org/officeDocument/2006/relationships/tags" Target="../tags/tag65.xml"/><Relationship Id="rId5" Type="http://schemas.openxmlformats.org/officeDocument/2006/relationships/tags" Target="../tags/tag66.xml"/><Relationship Id="rId6" Type="http://schemas.openxmlformats.org/officeDocument/2006/relationships/tags" Target="../tags/tag6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1" Type="http://schemas.openxmlformats.org/officeDocument/2006/relationships/tags" Target="../tags/tag62.xml"/><Relationship Id="rId2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tags" Target="../tags/tag7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tags" Target="../tags/tag78.xml"/><Relationship Id="rId6" Type="http://schemas.openxmlformats.org/officeDocument/2006/relationships/tags" Target="../tags/tag7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tags" Target="../tags/tag83.xml"/><Relationship Id="rId5" Type="http://schemas.openxmlformats.org/officeDocument/2006/relationships/tags" Target="../tags/tag84.xml"/><Relationship Id="rId6" Type="http://schemas.openxmlformats.org/officeDocument/2006/relationships/tags" Target="../tags/tag8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tags" Target="../tags/tag90.xml"/><Relationship Id="rId6" Type="http://schemas.openxmlformats.org/officeDocument/2006/relationships/tags" Target="../tags/tag9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3.xml"/><Relationship Id="rId9" Type="http://schemas.openxmlformats.org/officeDocument/2006/relationships/image" Target="../media/image15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tags" Target="../tags/tag95.xml"/><Relationship Id="rId5" Type="http://schemas.openxmlformats.org/officeDocument/2006/relationships/tags" Target="../tags/tag96.xml"/><Relationship Id="rId6" Type="http://schemas.openxmlformats.org/officeDocument/2006/relationships/tags" Target="../tags/tag9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4" Type="http://schemas.openxmlformats.org/officeDocument/2006/relationships/tags" Target="../tags/tag101.xml"/><Relationship Id="rId5" Type="http://schemas.openxmlformats.org/officeDocument/2006/relationships/tags" Target="../tags/tag102.xml"/><Relationship Id="rId6" Type="http://schemas.openxmlformats.org/officeDocument/2006/relationships/tags" Target="../tags/tag10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1" Type="http://schemas.openxmlformats.org/officeDocument/2006/relationships/tags" Target="../tags/tag98.xml"/><Relationship Id="rId2" Type="http://schemas.openxmlformats.org/officeDocument/2006/relationships/tags" Target="../tags/tag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4" Type="http://schemas.openxmlformats.org/officeDocument/2006/relationships/tags" Target="../tags/tag107.xml"/><Relationship Id="rId5" Type="http://schemas.openxmlformats.org/officeDocument/2006/relationships/tags" Target="../tags/tag108.xml"/><Relationship Id="rId6" Type="http://schemas.openxmlformats.org/officeDocument/2006/relationships/tags" Target="../tags/tag10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1" Type="http://schemas.openxmlformats.org/officeDocument/2006/relationships/tags" Target="../tags/tag104.xml"/><Relationship Id="rId2" Type="http://schemas.openxmlformats.org/officeDocument/2006/relationships/tags" Target="../tags/tag10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tags" Target="../tags/tag114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1" Type="http://schemas.openxmlformats.org/officeDocument/2006/relationships/tags" Target="../tags/tag110.xml"/><Relationship Id="rId2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4" Type="http://schemas.openxmlformats.org/officeDocument/2006/relationships/tags" Target="../tags/tag118.xml"/><Relationship Id="rId5" Type="http://schemas.openxmlformats.org/officeDocument/2006/relationships/tags" Target="../tags/tag119.xml"/><Relationship Id="rId6" Type="http://schemas.openxmlformats.org/officeDocument/2006/relationships/tags" Target="../tags/tag12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1" Type="http://schemas.openxmlformats.org/officeDocument/2006/relationships/tags" Target="../tags/tag115.xml"/><Relationship Id="rId2" Type="http://schemas.openxmlformats.org/officeDocument/2006/relationships/tags" Target="../tags/tag1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tags" Target="../tags/tag125.xml"/><Relationship Id="rId6" Type="http://schemas.openxmlformats.org/officeDocument/2006/relationships/tags" Target="../tags/tag12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1" Type="http://schemas.openxmlformats.org/officeDocument/2006/relationships/tags" Target="../tags/tag121.xml"/><Relationship Id="rId2" Type="http://schemas.openxmlformats.org/officeDocument/2006/relationships/tags" Target="../tags/tag1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4" Type="http://schemas.openxmlformats.org/officeDocument/2006/relationships/tags" Target="../tags/tag130.xml"/><Relationship Id="rId5" Type="http://schemas.openxmlformats.org/officeDocument/2006/relationships/tags" Target="../tags/tag131.xml"/><Relationship Id="rId6" Type="http://schemas.openxmlformats.org/officeDocument/2006/relationships/tags" Target="../tags/tag13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1" Type="http://schemas.openxmlformats.org/officeDocument/2006/relationships/tags" Target="../tags/tag127.xml"/><Relationship Id="rId2" Type="http://schemas.openxmlformats.org/officeDocument/2006/relationships/tags" Target="../tags/tag1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4" Type="http://schemas.openxmlformats.org/officeDocument/2006/relationships/tags" Target="../tags/tag136.xml"/><Relationship Id="rId5" Type="http://schemas.openxmlformats.org/officeDocument/2006/relationships/tags" Target="../tags/tag137.xml"/><Relationship Id="rId6" Type="http://schemas.openxmlformats.org/officeDocument/2006/relationships/tags" Target="../tags/tag13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Relationship Id="rId9" Type="http://schemas.openxmlformats.org/officeDocument/2006/relationships/image" Target="../media/image6.png"/><Relationship Id="rId1" Type="http://schemas.openxmlformats.org/officeDocument/2006/relationships/tags" Target="../tags/tag133.xml"/><Relationship Id="rId2" Type="http://schemas.openxmlformats.org/officeDocument/2006/relationships/tags" Target="../tags/tag1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4" Type="http://schemas.openxmlformats.org/officeDocument/2006/relationships/tags" Target="../tags/tag142.xml"/><Relationship Id="rId5" Type="http://schemas.openxmlformats.org/officeDocument/2006/relationships/tags" Target="../tags/tag143.xml"/><Relationship Id="rId6" Type="http://schemas.openxmlformats.org/officeDocument/2006/relationships/tags" Target="../tags/tag144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23.png"/><Relationship Id="rId1" Type="http://schemas.openxmlformats.org/officeDocument/2006/relationships/tags" Target="../tags/tag139.xml"/><Relationship Id="rId2" Type="http://schemas.openxmlformats.org/officeDocument/2006/relationships/tags" Target="../tags/tag1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4" Type="http://schemas.openxmlformats.org/officeDocument/2006/relationships/tags" Target="../tags/tag148.xml"/><Relationship Id="rId5" Type="http://schemas.openxmlformats.org/officeDocument/2006/relationships/tags" Target="../tags/tag149.xml"/><Relationship Id="rId6" Type="http://schemas.openxmlformats.org/officeDocument/2006/relationships/tags" Target="../tags/tag15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1" Type="http://schemas.openxmlformats.org/officeDocument/2006/relationships/tags" Target="../tags/tag145.xml"/><Relationship Id="rId2" Type="http://schemas.openxmlformats.org/officeDocument/2006/relationships/tags" Target="../tags/tag1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4" Type="http://schemas.openxmlformats.org/officeDocument/2006/relationships/tags" Target="../tags/tag154.xml"/><Relationship Id="rId5" Type="http://schemas.openxmlformats.org/officeDocument/2006/relationships/tags" Target="../tags/tag155.xml"/><Relationship Id="rId6" Type="http://schemas.openxmlformats.org/officeDocument/2006/relationships/tags" Target="../tags/tag15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1" Type="http://schemas.openxmlformats.org/officeDocument/2006/relationships/tags" Target="../tags/tag151.xml"/><Relationship Id="rId2" Type="http://schemas.openxmlformats.org/officeDocument/2006/relationships/tags" Target="../tags/tag1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4" Type="http://schemas.openxmlformats.org/officeDocument/2006/relationships/tags" Target="../tags/tag160.xml"/><Relationship Id="rId5" Type="http://schemas.openxmlformats.org/officeDocument/2006/relationships/tags" Target="../tags/tag161.xml"/><Relationship Id="rId6" Type="http://schemas.openxmlformats.org/officeDocument/2006/relationships/tags" Target="../tags/tag16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1" Type="http://schemas.openxmlformats.org/officeDocument/2006/relationships/tags" Target="../tags/tag157.xml"/><Relationship Id="rId2" Type="http://schemas.openxmlformats.org/officeDocument/2006/relationships/tags" Target="../tags/tag15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4" Type="http://schemas.openxmlformats.org/officeDocument/2006/relationships/tags" Target="../tags/tag166.xml"/><Relationship Id="rId5" Type="http://schemas.openxmlformats.org/officeDocument/2006/relationships/tags" Target="../tags/tag167.xml"/><Relationship Id="rId6" Type="http://schemas.openxmlformats.org/officeDocument/2006/relationships/tags" Target="../tags/tag16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1" Type="http://schemas.openxmlformats.org/officeDocument/2006/relationships/tags" Target="../tags/tag163.xml"/><Relationship Id="rId2" Type="http://schemas.openxmlformats.org/officeDocument/2006/relationships/tags" Target="../tags/tag1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4" Type="http://schemas.openxmlformats.org/officeDocument/2006/relationships/tags" Target="../tags/tag172.xml"/><Relationship Id="rId5" Type="http://schemas.openxmlformats.org/officeDocument/2006/relationships/tags" Target="../tags/tag173.xml"/><Relationship Id="rId6" Type="http://schemas.openxmlformats.org/officeDocument/2006/relationships/tags" Target="../tags/tag174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1" Type="http://schemas.openxmlformats.org/officeDocument/2006/relationships/tags" Target="../tags/tag169.xml"/><Relationship Id="rId2" Type="http://schemas.openxmlformats.org/officeDocument/2006/relationships/tags" Target="../tags/tag1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4" Type="http://schemas.openxmlformats.org/officeDocument/2006/relationships/tags" Target="../tags/tag178.xml"/><Relationship Id="rId5" Type="http://schemas.openxmlformats.org/officeDocument/2006/relationships/tags" Target="../tags/tag179.xml"/><Relationship Id="rId6" Type="http://schemas.openxmlformats.org/officeDocument/2006/relationships/tags" Target="../tags/tag180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Relationship Id="rId9" Type="http://schemas.openxmlformats.org/officeDocument/2006/relationships/image" Target="../media/image29.png"/><Relationship Id="rId1" Type="http://schemas.openxmlformats.org/officeDocument/2006/relationships/tags" Target="../tags/tag175.xml"/><Relationship Id="rId2" Type="http://schemas.openxmlformats.org/officeDocument/2006/relationships/tags" Target="../tags/tag1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4" Type="http://schemas.openxmlformats.org/officeDocument/2006/relationships/tags" Target="../tags/tag184.xml"/><Relationship Id="rId5" Type="http://schemas.openxmlformats.org/officeDocument/2006/relationships/tags" Target="../tags/tag185.xml"/><Relationship Id="rId6" Type="http://schemas.openxmlformats.org/officeDocument/2006/relationships/tags" Target="../tags/tag186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7.xml"/><Relationship Id="rId9" Type="http://schemas.openxmlformats.org/officeDocument/2006/relationships/image" Target="../media/image30.png"/><Relationship Id="rId1" Type="http://schemas.openxmlformats.org/officeDocument/2006/relationships/tags" Target="../tags/tag181.xml"/><Relationship Id="rId2" Type="http://schemas.openxmlformats.org/officeDocument/2006/relationships/tags" Target="../tags/tag18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4" Type="http://schemas.openxmlformats.org/officeDocument/2006/relationships/tags" Target="../tags/tag190.xml"/><Relationship Id="rId5" Type="http://schemas.openxmlformats.org/officeDocument/2006/relationships/tags" Target="../tags/tag191.xml"/><Relationship Id="rId6" Type="http://schemas.openxmlformats.org/officeDocument/2006/relationships/tags" Target="../tags/tag19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1" Type="http://schemas.openxmlformats.org/officeDocument/2006/relationships/tags" Target="../tags/tag187.xml"/><Relationship Id="rId2" Type="http://schemas.openxmlformats.org/officeDocument/2006/relationships/tags" Target="../tags/tag18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4" Type="http://schemas.openxmlformats.org/officeDocument/2006/relationships/tags" Target="../tags/tag196.xml"/><Relationship Id="rId5" Type="http://schemas.openxmlformats.org/officeDocument/2006/relationships/tags" Target="../tags/tag197.xml"/><Relationship Id="rId6" Type="http://schemas.openxmlformats.org/officeDocument/2006/relationships/tags" Target="../tags/tag19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1" Type="http://schemas.openxmlformats.org/officeDocument/2006/relationships/tags" Target="../tags/tag193.xml"/><Relationship Id="rId2" Type="http://schemas.openxmlformats.org/officeDocument/2006/relationships/tags" Target="../tags/tag19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4" Type="http://schemas.openxmlformats.org/officeDocument/2006/relationships/tags" Target="../tags/tag202.xml"/><Relationship Id="rId5" Type="http://schemas.openxmlformats.org/officeDocument/2006/relationships/tags" Target="../tags/tag20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1" Type="http://schemas.openxmlformats.org/officeDocument/2006/relationships/tags" Target="../tags/tag199.xml"/><Relationship Id="rId2" Type="http://schemas.openxmlformats.org/officeDocument/2006/relationships/tags" Target="../tags/tag20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4" Type="http://schemas.openxmlformats.org/officeDocument/2006/relationships/tags" Target="../tags/tag207.xml"/><Relationship Id="rId5" Type="http://schemas.openxmlformats.org/officeDocument/2006/relationships/tags" Target="../tags/tag208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" Type="http://schemas.openxmlformats.org/officeDocument/2006/relationships/tags" Target="../tags/tag204.xml"/><Relationship Id="rId2" Type="http://schemas.openxmlformats.org/officeDocument/2006/relationships/tags" Target="../tags/tag20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4" Type="http://schemas.openxmlformats.org/officeDocument/2006/relationships/tags" Target="../tags/tag212.xml"/><Relationship Id="rId5" Type="http://schemas.openxmlformats.org/officeDocument/2006/relationships/tags" Target="../tags/tag213.xml"/><Relationship Id="rId6" Type="http://schemas.openxmlformats.org/officeDocument/2006/relationships/tags" Target="../tags/tag214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Relationship Id="rId9" Type="http://schemas.openxmlformats.org/officeDocument/2006/relationships/image" Target="../media/image34.png"/><Relationship Id="rId1" Type="http://schemas.openxmlformats.org/officeDocument/2006/relationships/tags" Target="../tags/tag209.xml"/><Relationship Id="rId2" Type="http://schemas.openxmlformats.org/officeDocument/2006/relationships/tags" Target="../tags/tag2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4" Type="http://schemas.openxmlformats.org/officeDocument/2006/relationships/tags" Target="../tags/tag218.xml"/><Relationship Id="rId5" Type="http://schemas.openxmlformats.org/officeDocument/2006/relationships/tags" Target="../tags/tag219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" Type="http://schemas.openxmlformats.org/officeDocument/2006/relationships/tags" Target="../tags/tag215.xml"/><Relationship Id="rId2" Type="http://schemas.openxmlformats.org/officeDocument/2006/relationships/tags" Target="../tags/tag2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22.xml"/><Relationship Id="rId4" Type="http://schemas.openxmlformats.org/officeDocument/2006/relationships/tags" Target="../tags/tag223.xml"/><Relationship Id="rId5" Type="http://schemas.openxmlformats.org/officeDocument/2006/relationships/tags" Target="../tags/tag224.xml"/><Relationship Id="rId6" Type="http://schemas.openxmlformats.org/officeDocument/2006/relationships/tags" Target="../tags/tag225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9.xml"/><Relationship Id="rId9" Type="http://schemas.openxmlformats.org/officeDocument/2006/relationships/image" Target="../media/image36.png"/><Relationship Id="rId1" Type="http://schemas.openxmlformats.org/officeDocument/2006/relationships/tags" Target="../tags/tag220.xml"/><Relationship Id="rId2" Type="http://schemas.openxmlformats.org/officeDocument/2006/relationships/tags" Target="../tags/tag2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4" Type="http://schemas.openxmlformats.org/officeDocument/2006/relationships/tags" Target="../tags/tag229.xml"/><Relationship Id="rId5" Type="http://schemas.openxmlformats.org/officeDocument/2006/relationships/tags" Target="../tags/tag23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1" Type="http://schemas.openxmlformats.org/officeDocument/2006/relationships/tags" Target="../tags/tag226.xml"/><Relationship Id="rId2" Type="http://schemas.openxmlformats.org/officeDocument/2006/relationships/tags" Target="../tags/tag2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4" Type="http://schemas.openxmlformats.org/officeDocument/2006/relationships/tags" Target="../tags/tag234.xml"/><Relationship Id="rId5" Type="http://schemas.openxmlformats.org/officeDocument/2006/relationships/tags" Target="../tags/tag235.xml"/><Relationship Id="rId6" Type="http://schemas.openxmlformats.org/officeDocument/2006/relationships/tags" Target="../tags/tag23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7.png"/><Relationship Id="rId1" Type="http://schemas.openxmlformats.org/officeDocument/2006/relationships/tags" Target="../tags/tag231.xml"/><Relationship Id="rId2" Type="http://schemas.openxmlformats.org/officeDocument/2006/relationships/tags" Target="../tags/tag2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4" Type="http://schemas.openxmlformats.org/officeDocument/2006/relationships/tags" Target="../tags/tag240.xml"/><Relationship Id="rId5" Type="http://schemas.openxmlformats.org/officeDocument/2006/relationships/tags" Target="../tags/tag241.xml"/><Relationship Id="rId6" Type="http://schemas.openxmlformats.org/officeDocument/2006/relationships/tags" Target="../tags/tag24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8.png"/><Relationship Id="rId1" Type="http://schemas.openxmlformats.org/officeDocument/2006/relationships/tags" Target="../tags/tag237.xml"/><Relationship Id="rId2" Type="http://schemas.openxmlformats.org/officeDocument/2006/relationships/tags" Target="../tags/tag2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4" Type="http://schemas.openxmlformats.org/officeDocument/2006/relationships/tags" Target="../tags/tag246.xml"/><Relationship Id="rId5" Type="http://schemas.openxmlformats.org/officeDocument/2006/relationships/tags" Target="../tags/tag247.xml"/><Relationship Id="rId6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Relationship Id="rId9" Type="http://schemas.openxmlformats.org/officeDocument/2006/relationships/image" Target="../media/image6.png"/><Relationship Id="rId1" Type="http://schemas.openxmlformats.org/officeDocument/2006/relationships/tags" Target="../tags/tag243.xml"/><Relationship Id="rId2" Type="http://schemas.openxmlformats.org/officeDocument/2006/relationships/tags" Target="../tags/tag2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4" Type="http://schemas.openxmlformats.org/officeDocument/2006/relationships/tags" Target="../tags/tag252.xml"/><Relationship Id="rId5" Type="http://schemas.openxmlformats.org/officeDocument/2006/relationships/tags" Target="../tags/tag253.xml"/><Relationship Id="rId6" Type="http://schemas.openxmlformats.org/officeDocument/2006/relationships/tags" Target="../tags/tag254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9.png"/><Relationship Id="rId1" Type="http://schemas.openxmlformats.org/officeDocument/2006/relationships/tags" Target="../tags/tag249.xml"/><Relationship Id="rId2" Type="http://schemas.openxmlformats.org/officeDocument/2006/relationships/tags" Target="../tags/tag2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4" Type="http://schemas.openxmlformats.org/officeDocument/2006/relationships/tags" Target="../tags/tag258.xml"/><Relationship Id="rId5" Type="http://schemas.openxmlformats.org/officeDocument/2006/relationships/tags" Target="../tags/tag259.xml"/><Relationship Id="rId6" Type="http://schemas.openxmlformats.org/officeDocument/2006/relationships/tags" Target="../tags/tag26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1" Type="http://schemas.openxmlformats.org/officeDocument/2006/relationships/tags" Target="../tags/tag255.xml"/><Relationship Id="rId2" Type="http://schemas.openxmlformats.org/officeDocument/2006/relationships/tags" Target="../tags/tag25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4" Type="http://schemas.openxmlformats.org/officeDocument/2006/relationships/tags" Target="../tags/tag264.xml"/><Relationship Id="rId5" Type="http://schemas.openxmlformats.org/officeDocument/2006/relationships/tags" Target="../tags/tag265.xml"/><Relationship Id="rId6" Type="http://schemas.openxmlformats.org/officeDocument/2006/relationships/tags" Target="../tags/tag26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1.png"/><Relationship Id="rId1" Type="http://schemas.openxmlformats.org/officeDocument/2006/relationships/tags" Target="../tags/tag261.xml"/><Relationship Id="rId2" Type="http://schemas.openxmlformats.org/officeDocument/2006/relationships/tags" Target="../tags/tag26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4" Type="http://schemas.openxmlformats.org/officeDocument/2006/relationships/tags" Target="../tags/tag270.xml"/><Relationship Id="rId5" Type="http://schemas.openxmlformats.org/officeDocument/2006/relationships/tags" Target="../tags/tag271.xml"/><Relationship Id="rId6" Type="http://schemas.openxmlformats.org/officeDocument/2006/relationships/tags" Target="../tags/tag27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2.png"/><Relationship Id="rId1" Type="http://schemas.openxmlformats.org/officeDocument/2006/relationships/tags" Target="../tags/tag267.xml"/><Relationship Id="rId2" Type="http://schemas.openxmlformats.org/officeDocument/2006/relationships/tags" Target="../tags/tag26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4" Type="http://schemas.openxmlformats.org/officeDocument/2006/relationships/tags" Target="../tags/tag276.xml"/><Relationship Id="rId5" Type="http://schemas.openxmlformats.org/officeDocument/2006/relationships/tags" Target="../tags/tag277.xml"/><Relationship Id="rId6" Type="http://schemas.openxmlformats.org/officeDocument/2006/relationships/tags" Target="../tags/tag27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3.png"/><Relationship Id="rId1" Type="http://schemas.openxmlformats.org/officeDocument/2006/relationships/tags" Target="../tags/tag273.xml"/><Relationship Id="rId2" Type="http://schemas.openxmlformats.org/officeDocument/2006/relationships/tags" Target="../tags/tag27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4" Type="http://schemas.openxmlformats.org/officeDocument/2006/relationships/tags" Target="../tags/tag282.xml"/><Relationship Id="rId5" Type="http://schemas.openxmlformats.org/officeDocument/2006/relationships/tags" Target="../tags/tag283.xml"/><Relationship Id="rId6" Type="http://schemas.openxmlformats.org/officeDocument/2006/relationships/tags" Target="../tags/tag284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4.png"/><Relationship Id="rId1" Type="http://schemas.openxmlformats.org/officeDocument/2006/relationships/tags" Target="../tags/tag279.xml"/><Relationship Id="rId2" Type="http://schemas.openxmlformats.org/officeDocument/2006/relationships/tags" Target="../tags/tag2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5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tags" Target="../tags/tag4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tags" Target="../tags/tag48.xml"/><Relationship Id="rId6" Type="http://schemas.openxmlformats.org/officeDocument/2006/relationships/tags" Target="../tags/tag4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tags" Target="../tags/tag53.xml"/><Relationship Id="rId5" Type="http://schemas.openxmlformats.org/officeDocument/2006/relationships/tags" Target="../tags/tag54.xml"/><Relationship Id="rId6" Type="http://schemas.openxmlformats.org/officeDocument/2006/relationships/tags" Target="../tags/tag5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Chronically elevated glucocorticoid signaling would cause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Hyperglycemia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growth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605917CDD8C94B44845D4A41BE4A31A5Chart2016041408010650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133600"/>
            <a:ext cx="256698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066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does insulin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 smtClean="0">
                <a:latin typeface="Calibri" charset="0"/>
                <a:ea typeface="MS PGothic" charset="0"/>
              </a:rPr>
              <a:t>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F71A8F4253E45ED8753431D783A22C7Chart2016041408010931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1645919"/>
            <a:ext cx="2917031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586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Aldosterone…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released from the kidney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Regulates salt reabsorption at the kidney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a peptide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46BC9AA67C0345209AE211AEF75C1343Chart2016041408010001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621280"/>
            <a:ext cx="3226594" cy="156057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32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Angiotensin…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from a precursor made primarily in the liver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processed by 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Causes vasoconstriction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E8656AD5EBCB4B4C99D16ABACC4B9F5DChart2016041408010002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7" name="CAI1"/>
          <p:cNvSpPr/>
          <p:nvPr>
            <p:custDataLst>
              <p:tags r:id="rId6"/>
            </p:custDataLst>
          </p:nvPr>
        </p:nvSpPr>
        <p:spPr>
          <a:xfrm>
            <a:off x="1037590" y="5254752"/>
            <a:ext cx="262116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878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mouse with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Receptor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>
            <a:normAutofit fontScale="850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C5CB492FB0C48D0A50966C600F9318CChart2016041408011210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1645919"/>
            <a:ext cx="3403334" cy="740664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89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the fight or flight response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1F188E67292D452F9F01D4A0F455BADFChart2016041408010126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7" name="CAI1"/>
          <p:cNvSpPr/>
          <p:nvPr>
            <p:custDataLst>
              <p:tags r:id="rId6"/>
            </p:custDataLst>
          </p:nvPr>
        </p:nvSpPr>
        <p:spPr>
          <a:xfrm>
            <a:off x="1037590" y="1645920"/>
            <a:ext cx="1920280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64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lack of insulin production causes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37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Gestational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8F50161E670A44478F1385077A47B119Chart2016041408011019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974090" y="2621280"/>
            <a:ext cx="2652117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605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main insulin responsive glucose transporter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GLUT1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GLUT2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GLUT4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SLGT2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F995E6291B1943A4B71E7448FD0E8C5DChart2016041408011197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0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2718815"/>
            <a:ext cx="120927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03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is the main second messenger in glucagon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cAMP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DAG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PIP</a:t>
            </a:r>
            <a:r>
              <a:rPr lang="en-US" baseline="-25000" dirty="0" smtClean="0">
                <a:latin typeface="Calibri" charset="0"/>
                <a:ea typeface="MS PGothic" charset="0"/>
              </a:rPr>
              <a:t>3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</a:t>
            </a:r>
            <a:r>
              <a:rPr lang="en-US" baseline="30000" dirty="0" smtClean="0">
                <a:latin typeface="Calibri" charset="0"/>
                <a:ea typeface="MS PGothic" charset="0"/>
              </a:rPr>
              <a:t>2+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E902B593A29F4146A55138F37770E49BChart2016041408010950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0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2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1645920"/>
            <a:ext cx="1081683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47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are exocrine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alpha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beta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delta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ductal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B1A727D3A90490ABA4E3AACC67B97F2Chart2016041408010654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3304031"/>
            <a:ext cx="104834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704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charset="0"/>
                <a:ea typeface="MS PGothic" charset="0"/>
              </a:rPr>
              <a:t>A patient is rushed to the hospital with low blood glucose, what would be a </a:t>
            </a:r>
            <a:r>
              <a:rPr lang="en-US" sz="3600" b="1" i="1" u="sng" dirty="0">
                <a:latin typeface="Calibri" charset="0"/>
                <a:ea typeface="MS PGothic" charset="0"/>
              </a:rPr>
              <a:t>bad</a:t>
            </a:r>
            <a:r>
              <a:rPr lang="en-US" sz="3600" dirty="0">
                <a:latin typeface="Calibri" charset="0"/>
                <a:ea typeface="MS PGothic" charset="0"/>
              </a:rPr>
              <a:t> treatment?</a:t>
            </a: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Insulin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Glucose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Adrenaline</a:t>
            </a:r>
          </a:p>
        </p:txBody>
      </p:sp>
      <p:pic>
        <p:nvPicPr>
          <p:cNvPr id="2" name="TPChart" descr="00A8B2D5A13F4E42A90C97ED54B3B134Chart201604140801094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525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Epinephrine…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Increases heart rate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Causes smooth muscle vasodilation in 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Causes digestive smooth muscle vasoconstriction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84B67B96615A42EB9D99765F511E269CChart2016041408010000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5254752"/>
            <a:ext cx="262116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15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Why would liver insulin resistance cause hyperglycemia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Too much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Too much 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Too little hepatic 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E3878F16E27649FBB6E713A8ED253E48Chart2016041408010963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1645919"/>
            <a:ext cx="2760067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21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causes diabetes </a:t>
            </a:r>
            <a:r>
              <a:rPr lang="en-US" dirty="0" err="1" smtClean="0">
                <a:latin typeface="Calibri" charset="0"/>
                <a:ea typeface="MS PGothic" charset="0"/>
              </a:rPr>
              <a:t>insipidus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aldosterone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oxytocin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vasopressin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insulin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DF770DA73D2A4EE3AAD9E52D63CE3B54Chart2016041408010653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3694175"/>
            <a:ext cx="2833688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62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these are directly released in a neuroendocrine manner?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D773B5912C344256B842FC20555A0ECDChart201604140801064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1645920"/>
            <a:ext cx="807839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45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Can you recapitulate all the effects of GH by Providing IGF-1?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355C5CF5589E41B39E373E7E3FBFE1DAChart2016041408010653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133600"/>
            <a:ext cx="86121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2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What is the effect of dephosphorylating glycogen synthase and glycogen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phosphorylase</a:t>
            </a:r>
            <a:r>
              <a:rPr lang="en-US" sz="3200" dirty="0" smtClean="0">
                <a:latin typeface="Calibri" charset="0"/>
                <a:ea typeface="MS PGothic" charset="0"/>
              </a:rPr>
              <a:t>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7E1D9FDE8844D2DA1E2FCBBE068923EChart2016041408011185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1645919"/>
            <a:ext cx="2576513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04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457AC79D2DFB4334B3EF53D9E6E43108Chart2016041408010127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7" name="CAI1"/>
          <p:cNvSpPr/>
          <p:nvPr>
            <p:custDataLst>
              <p:tags r:id="rId6"/>
            </p:custDataLst>
          </p:nvPr>
        </p:nvSpPr>
        <p:spPr>
          <a:xfrm>
            <a:off x="1037590" y="3791712"/>
            <a:ext cx="262116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7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Insulin Receptor is a…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321544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Phosphatidylinositide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Serine/Threonine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Tyrosine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Diacylglycerol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250BD676C70D4F7EA4B4245DF9533900Chart2016041408010933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5"/>
            </p:custDataLst>
          </p:nvPr>
        </p:nvSpPr>
        <p:spPr>
          <a:xfrm>
            <a:off x="1037590" y="3694176"/>
            <a:ext cx="268882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/>
          <p:cNvSpPr/>
          <p:nvPr>
            <p:custDataLst>
              <p:tags r:id="rId6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28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process does cortisol accelerate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 in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Protein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8EAE6A464DBF4964821901DEE742EC57Chart2016041408010949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621279"/>
            <a:ext cx="291703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977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ECFD246A2BA435E9600E9A12A7041A1Chart2016041408010130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4767072"/>
            <a:ext cx="2899569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33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will increase plasma 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Suppression of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67D0D55D7ED84602A9FEE2DAA4FCB2D7Chart2016041408011212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1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2133599"/>
            <a:ext cx="2546747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20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Patient with a type of  </a:t>
            </a:r>
            <a:r>
              <a:rPr lang="en-US" dirty="0" smtClean="0">
                <a:latin typeface="Calibri" charset="0"/>
                <a:ea typeface="MS PGothic" charset="0"/>
              </a:rPr>
              <a:t>Congenital Adrenal Hyperplasia that </a:t>
            </a:r>
            <a:r>
              <a:rPr lang="en-US" dirty="0" smtClean="0">
                <a:latin typeface="Calibri" charset="0"/>
                <a:ea typeface="MS PGothic" charset="0"/>
              </a:rPr>
              <a:t>can not make Cortisol Would be Expected to have…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CRH Levels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Enlarged Adrenals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Risk of 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 + C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2DA0C61F675040CFB241AA26FD05097EChart201604140801065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3791712"/>
            <a:ext cx="94118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3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patient with a </a:t>
            </a:r>
            <a:r>
              <a:rPr lang="en-US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dirty="0" smtClean="0">
                <a:latin typeface="Calibri" charset="0"/>
                <a:ea typeface="MS PGothic" charset="0"/>
              </a:rPr>
              <a:t> should have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199" y="1600199"/>
            <a:ext cx="4754716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insulin secretion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Suppressed insulin secretion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 changes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 forget what a </a:t>
            </a:r>
            <a:r>
              <a:rPr lang="en-US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dirty="0" smtClean="0">
                <a:latin typeface="Calibri" charset="0"/>
                <a:ea typeface="MS PGothic" charset="0"/>
              </a:rPr>
              <a:t> is</a:t>
            </a:r>
          </a:p>
        </p:txBody>
      </p:sp>
      <p:pic>
        <p:nvPicPr>
          <p:cNvPr id="2" name="TPChart" descr="9005E5397DAC40C7ABE40B31BC5A427AChart2016041408010658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621279"/>
            <a:ext cx="3193256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64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Adrenaline and Glucagon…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3700" y="1055965"/>
            <a:ext cx="4114800" cy="4533900"/>
          </a:xfrm>
        </p:spPr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activate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</a:t>
            </a:r>
            <a:r>
              <a:rPr lang="en-US" dirty="0">
                <a:latin typeface="Calibri" charset="0"/>
                <a:ea typeface="MS PGothic" charset="0"/>
              </a:rPr>
              <a:t>activate </a:t>
            </a:r>
            <a:r>
              <a:rPr lang="en-US" dirty="0" smtClean="0">
                <a:latin typeface="Calibri" charset="0"/>
                <a:ea typeface="MS PGothic" charset="0"/>
              </a:rPr>
              <a:t>PKA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activates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activates PKA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 activates PKA but glucagon activates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 activates PKA but adrenaline activates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9CCFAEB1ED044FDB4F2460E442165D3Chart201604140801094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974090" y="1467445"/>
            <a:ext cx="2862622" cy="4572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94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is a </a:t>
            </a:r>
            <a:r>
              <a:rPr lang="en-US" dirty="0" err="1" smtClean="0">
                <a:latin typeface="Calibri" charset="0"/>
                <a:ea typeface="MS PGothic" charset="0"/>
              </a:rPr>
              <a:t>Gi</a:t>
            </a:r>
            <a:r>
              <a:rPr lang="en-US" dirty="0" smtClean="0">
                <a:latin typeface="Calibri" charset="0"/>
                <a:ea typeface="MS PGothic" charset="0"/>
              </a:rPr>
              <a:t>-linked </a:t>
            </a:r>
            <a:r>
              <a:rPr lang="en-US" dirty="0" smtClean="0">
                <a:latin typeface="Calibri" charset="0"/>
                <a:ea typeface="MS PGothic" charset="0"/>
              </a:rPr>
              <a:t>GPCR, so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activates PKA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decreases </a:t>
            </a:r>
            <a:r>
              <a:rPr lang="en-US" dirty="0" err="1" smtClean="0">
                <a:latin typeface="Calibri" charset="0"/>
                <a:ea typeface="MS PGothic" charset="0"/>
              </a:rPr>
              <a:t>cAMP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receptor is a nuclear hormone receptor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44EEE13E613A41939961146F5098F970Chart2016041408010129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9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8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2621280"/>
            <a:ext cx="2727920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9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2" name="TPChart" descr="5DB2D843803747AAA794713C296A0BA6Chart2016041408010132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133600"/>
            <a:ext cx="279340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816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</a:t>
            </a:r>
            <a:r>
              <a:rPr lang="en-US" b="1" dirty="0" smtClean="0">
                <a:latin typeface="Calibri" charset="0"/>
                <a:ea typeface="MS PGothic" charset="0"/>
              </a:rPr>
              <a:t>unlikely</a:t>
            </a:r>
            <a:r>
              <a:rPr lang="en-US" dirty="0" smtClean="0">
                <a:latin typeface="Calibri" charset="0"/>
                <a:ea typeface="MS PGothic" charset="0"/>
              </a:rPr>
              <a:t> to be BBB-permeable without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769BDAFA31B4D8E89A3D97BF389FFDFChart2016041408010143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261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posterior pituitary is connected to the hypothalamus by direct neuronal contacts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E16F6AE3EF8B43AE880A99494C2D6E66Chart201604140801013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606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Type II Diabetics Tend To Be…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Sensitive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Sensitive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F05F562B980B4914A67CA27613535680Chart2016041408011114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1645920"/>
            <a:ext cx="3057128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30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32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hypothalamus wants to tell the anterior pituitary to secrete ACTH.  How would this be done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898316"/>
            <a:ext cx="4114800" cy="4227847"/>
          </a:xfrm>
        </p:spPr>
        <p:txBody>
          <a:bodyPr>
            <a:normAutofit fontScale="850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have synaptic contacts with ACTH releasing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release a ACTH-releasing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 nor 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 + B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571E304AB3924E8CB1D3067FDF5E236DChart2016041408010276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991894"/>
            <a:ext cx="4572000" cy="4751805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358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Why would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</a:t>
            </a:r>
            <a:r>
              <a:rPr lang="en-US" dirty="0" smtClean="0">
                <a:latin typeface="Calibri" charset="0"/>
                <a:ea typeface="MS PGothic" charset="0"/>
              </a:rPr>
              <a:t>or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Receptor mutant subjects become </a:t>
            </a:r>
            <a:r>
              <a:rPr lang="en-US" dirty="0" smtClean="0">
                <a:latin typeface="Calibri" charset="0"/>
                <a:ea typeface="MS PGothic" charset="0"/>
              </a:rPr>
              <a:t>obese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>
            <a:normAutofit fontScale="77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insulin sensitivity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appetite because too much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appetite because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appetite because not enough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appetite because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E1AF246FC7ED4D97858D489F3F42277CChart2016041408011209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7" name="CAI1"/>
          <p:cNvSpPr/>
          <p:nvPr>
            <p:custDataLst>
              <p:tags r:id="rId6"/>
            </p:custDataLst>
          </p:nvPr>
        </p:nvSpPr>
        <p:spPr>
          <a:xfrm>
            <a:off x="1037590" y="2636519"/>
            <a:ext cx="3498211" cy="68580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53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49C68065F24426C9B4ACE621D055452Chart201604140801033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847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CRH is released from the hypothalamus to the anterior pituitary, so therefore…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2082800"/>
            <a:ext cx="41148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trafficked via the </a:t>
            </a:r>
            <a:r>
              <a:rPr lang="en-US" dirty="0" err="1" smtClean="0">
                <a:latin typeface="Calibri" charset="0"/>
                <a:ea typeface="MS PGothic" charset="0"/>
              </a:rPr>
              <a:t>hypophysial</a:t>
            </a:r>
            <a:r>
              <a:rPr lang="en-US" dirty="0" smtClean="0">
                <a:latin typeface="Calibri" charset="0"/>
                <a:ea typeface="MS PGothic" charset="0"/>
              </a:rPr>
              <a:t> portal system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Directly secreted via neurons which pass through the infundibulum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Binds a JAK/STAT receptor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91479666DEB94D88B6513162154B920BChart2016041408010624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-41910" y="111252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2128520"/>
            <a:ext cx="3049030" cy="123444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82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182418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FE4470D90F3409C968A047C5CFFC2B1Chart2016041408010340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1645920"/>
            <a:ext cx="3036292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24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carotid sinus senses increased blood volume due to drinking too much water…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 is released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 release is inhibited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 carotid sinus cant sense blood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water is retained</a:t>
            </a:r>
          </a:p>
        </p:txBody>
      </p:sp>
      <p:pic>
        <p:nvPicPr>
          <p:cNvPr id="2" name="TPChart" descr="01A5A11CFB2E4452A2D9C92001A1E734Chart2016041408010377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523744"/>
            <a:ext cx="3384947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85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-138541" y="274638"/>
            <a:ext cx="945572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If vasopressin release is activated by ethanol, this would cause increased urination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False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80A6FED4A59743DCB4FB3271CC879610Chart2016041408010379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CAI1"/>
          <p:cNvSpPr/>
          <p:nvPr>
            <p:custDataLst>
              <p:tags r:id="rId5"/>
            </p:custDataLst>
          </p:nvPr>
        </p:nvSpPr>
        <p:spPr>
          <a:xfrm>
            <a:off x="1037590" y="2133600"/>
            <a:ext cx="86121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TPCountdown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725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is a peptide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Testosterone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245110FE48154FD499B0D033FAC67418Chart2016041408010381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11" name="CAI1"/>
          <p:cNvSpPr/>
          <p:nvPr>
            <p:custDataLst>
              <p:tags r:id="rId6"/>
            </p:custDataLst>
          </p:nvPr>
        </p:nvSpPr>
        <p:spPr>
          <a:xfrm>
            <a:off x="1037590" y="2133600"/>
            <a:ext cx="209788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86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 Type Secretes Growth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Lactotropes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Thyrotropes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Corticotropes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DB2C0C2B793C4DE2BB810E55656B9FEDChart2016041408010389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5"/>
            </p:custDataLst>
          </p:nvPr>
        </p:nvSpPr>
        <p:spPr>
          <a:xfrm>
            <a:off x="1037590" y="2718816"/>
            <a:ext cx="2454870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/>
          <p:cNvSpPr/>
          <p:nvPr>
            <p:custDataLst>
              <p:tags r:id="rId6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11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Drinking a lot of water will…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 vasopressin levels, causing water reuptake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 vasopressin levels, causing water excretion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 vasopressin levels, causing water reuptake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 vasopressin levels, causing water excretion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B6DB3BCC0ADB44A0B08D98541CCAC0C9Chart2016041408010390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5"/>
            </p:custDataLst>
          </p:nvPr>
        </p:nvSpPr>
        <p:spPr>
          <a:xfrm>
            <a:off x="1037590" y="4773169"/>
            <a:ext cx="3097603" cy="1069848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/>
          <p:cNvSpPr/>
          <p:nvPr>
            <p:custDataLst>
              <p:tags r:id="rId6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430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Direct Aldosterone Effects on Cells Are…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Mediated by a GPCR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Rapid because of the post-translational modification of enzymes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Dependent on new mRNA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88C9F880AD5D4D04A89CCDE963601B11Chart2016041408010394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5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4376928"/>
            <a:ext cx="3281958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99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Renin Secretion is Stopped By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stretch of JG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blood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sympathetic tone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0642D1D709284365897CA11A7EE136E1Chart2016041408010411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1645920"/>
            <a:ext cx="3400822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53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should mediate chronic stress responses?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 because it functions quickly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 because its effects last longer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because it functions quickly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because its effects last longer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7AA551F2E4845A583E08F2099AE87B2Chart2016041408010496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11" name="CAI1"/>
          <p:cNvSpPr/>
          <p:nvPr>
            <p:custDataLst>
              <p:tags r:id="rId6"/>
            </p:custDataLst>
          </p:nvPr>
        </p:nvSpPr>
        <p:spPr>
          <a:xfrm>
            <a:off x="1037590" y="4572000"/>
            <a:ext cx="3106514" cy="100584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1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Brain insulin resistance would lead to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appetite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appetite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</p:txBody>
      </p:sp>
      <p:pic>
        <p:nvPicPr>
          <p:cNvPr id="2" name="TPChart" descr="2C474B6EF824460784F73ED9162B634CChart2016041408011206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7" name="CAI1"/>
          <p:cNvSpPr/>
          <p:nvPr>
            <p:custDataLst>
              <p:tags r:id="rId6"/>
            </p:custDataLst>
          </p:nvPr>
        </p:nvSpPr>
        <p:spPr>
          <a:xfrm>
            <a:off x="1037590" y="1645919"/>
            <a:ext cx="3198813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46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Glucose Uptake into Adipose/Muscle is Via Active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5BFF811D7A174457AD992066BCD7138CChart2016041408010742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133599"/>
            <a:ext cx="86121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87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During Fasting Which Is Elevated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GIP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265C0FB5CA7F4FF18806E33DC85AC523Chart2016041408010969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4" name="CAI1"/>
          <p:cNvSpPr/>
          <p:nvPr>
            <p:custDataLst>
              <p:tags r:id="rId6"/>
            </p:custDataLst>
          </p:nvPr>
        </p:nvSpPr>
        <p:spPr>
          <a:xfrm>
            <a:off x="1037590" y="2718816"/>
            <a:ext cx="166608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11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stimulates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Ghrelin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PYY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4FDBD394681249A78978CE9CD5AA3FAFChart2016041408011223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718815"/>
            <a:ext cx="133111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18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Symbol" charset="2"/>
                <a:ea typeface="MS PGothic" charset="0"/>
                <a:cs typeface="Symbol" charset="2"/>
              </a:rPr>
              <a:t>b</a:t>
            </a:r>
            <a:r>
              <a:rPr lang="en-US" dirty="0" smtClean="0">
                <a:latin typeface="Calibri" charset="0"/>
                <a:ea typeface="MS PGothic" charset="0"/>
              </a:rPr>
              <a:t>-AR agonists would be good weight loss drugs except…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induce lipid breakdown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cause tachycardia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cause GI vasodilation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prevent gluconeogenesis in the liver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20BACD05A8A42F684417205CF7D9AACChart2016041408010653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dirty="0" smtClean="0">
                  <a:latin typeface="Tahoma"/>
                </a:rPr>
                <a:t>15</a:t>
              </a:r>
              <a:endParaRPr lang="en-US" sz="2400" b="1" dirty="0">
                <a:latin typeface="Tahoma"/>
              </a:endParaRPr>
            </a:p>
          </p:txBody>
        </p:sp>
      </p:grpSp>
      <p:sp>
        <p:nvSpPr>
          <p:cNvPr id="8" name="CAI1"/>
          <p:cNvSpPr/>
          <p:nvPr>
            <p:custDataLst>
              <p:tags r:id="rId6"/>
            </p:custDataLst>
          </p:nvPr>
        </p:nvSpPr>
        <p:spPr>
          <a:xfrm>
            <a:off x="1037590" y="2523744"/>
            <a:ext cx="3065066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53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B1A727D3A90490ABA4E3AACC67B97F2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B8504663B044631B972017AE9BB8150&lt;/guid&gt;&lt;date&gt;4/14/2016 08:07:2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B1A727D3A90490ABA4E3AACC67B97F2&lt;/guid&gt;&lt;repollguid&gt;2BF623FBEA774FBBB45802CF1B7F4803&lt;/repollguid&gt;&lt;sourceid&gt;1E9410CA8EAF49A582B0C1554925175C&lt;/sourceid&gt;&lt;questiontext&gt;Which are exocrine cells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F97CF3FC07943649AAA1B30F1E85E1C&lt;/guid&gt;&lt;answertext&gt;alpha&lt;/answertext&gt;&lt;valuetype&gt;-1&lt;/valuetype&gt;&lt;/answer&gt;&lt;answer&gt;&lt;guid&gt;98D1E432C10A40D1AA55C5F3F4CFBA69&lt;/guid&gt;&lt;answertext&gt;beta&lt;/answertext&gt;&lt;valuetype&gt;-1&lt;/valuetype&gt;&lt;/answer&gt;&lt;answer&gt;&lt;guid&gt;756CDB4D834F4E93AFB72FD62DF13FA4&lt;/guid&gt;&lt;answertext&gt;delta&lt;/answertext&gt;&lt;valuetype&gt;-1&lt;/valuetype&gt;&lt;/answer&gt;&lt;answer&gt;&lt;guid&gt;0E1627C9837A4012A4C35D604B9A5CBB&lt;/guid&gt;&lt;answertext&gt;ductal&lt;/answertext&gt;&lt;valuetype&gt;1&lt;/valuetype&gt;&lt;/answer&gt;&lt;/answers&gt;&lt;/multichoice&gt;&lt;/questions&gt;&lt;/questionlist&gt;"/>
  <p:tag name="LIVECHARTING" val="Fal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0A8B2D5A13F4E42A90C97ED54B3B134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DABC6DDC48BF4607BC49B3CEE7DBD3FC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0A8B2D5A13F4E42A90C97ED54B3B134&lt;/guid&gt;&lt;repollguid&gt;DB812F328AF04C14ABC72DFAF640F108&lt;/repollguid&gt;&lt;sourceid&gt;FA3F593CEB30444E9C5B38C43AA5A012&lt;/sourceid&gt;&lt;questiontext&gt;A patient is rushed to the hospital with low blood glucose, what would be a bad treatment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5A1FBD7BAEB4E418D2B6C6DFB4D1AF3&lt;/guid&gt;&lt;answertext&gt;Insulin&lt;/answertext&gt;&lt;valuetype&gt;0&lt;/valuetype&gt;&lt;/answer&gt;&lt;answer&gt;&lt;guid&gt;ACF6C5650F594E4F829EB4F4EA0E4685&lt;/guid&gt;&lt;answertext&gt;Glucose&lt;/answertext&gt;&lt;valuetype&gt;0&lt;/valuetype&gt;&lt;/answer&gt;&lt;answer&gt;&lt;guid&gt;CD10EEADE39D4CC7A0155B6F267AB8C8&lt;/guid&gt;&lt;answertext&gt;Glucagon&lt;/answertext&gt;&lt;valuetype&gt;0&lt;/valuetype&gt;&lt;/answer&gt;&lt;answer&gt;&lt;guid&gt;D0CFC15CEFC04F12AA5E78BC57D32FE6&lt;/guid&gt;&lt;answertext&gt;Adrenalin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78F16E27649FBB6E713A8ED253E48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BB766323546C4F6CB9982C0CA7E2CE1C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3878F16E27649FBB6E713A8ED253E48&lt;/guid&gt;&lt;repollguid&gt;347A1B2DBDE345BF84ACDF7BE029E439&lt;/repollguid&gt;&lt;sourceid&gt;F891D5C7FBC04FAFA69AEE9A80C89002&lt;/sourceid&gt;&lt;questiontext&gt;Why would liver insulin resistance cause hyperglycemia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762DD0B2882644A389CF2C4420F1D784&lt;/guid&gt;&lt;answertext&gt;Too much gluconeogenesis&lt;/answertext&gt;&lt;valuetype&gt;1&lt;/valuetype&gt;&lt;/answer&gt;&lt;answer&gt;&lt;guid&gt;E4CB8E4D220C40368E5A805F949E0167&lt;/guid&gt;&lt;answertext&gt;Too much glycolysis&lt;/answertext&gt;&lt;valuetype&gt;-1&lt;/valuetype&gt;&lt;/answer&gt;&lt;answer&gt;&lt;guid&gt;F5EA4E4173354472B156DACEBA0A7D7D&lt;/guid&gt;&lt;answertext&gt;Too little hepatic glucose uptake&lt;/answertext&gt;&lt;valuetype&gt;-1&lt;/valuetype&gt;&lt;/answer&gt;&lt;answer&gt;&lt;guid&gt;7532EA7025DB41D188EF181AEB515A9E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770DA73D2A4EE3AAD9E52D63CE3B54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82E90919B3DC45B8A5D566CABD24280E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DF770DA73D2A4EE3AAD9E52D63CE3B54&lt;/guid&gt;&lt;repollguid&gt;624B9F865A084E6FBCC527131BB471A4&lt;/repollguid&gt;&lt;sourceid&gt;CD20A62345A942CE894B87C6DEA9AE87&lt;/sourceid&gt;&lt;questiontext&gt;What causes diabetes insipidus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0F4C87C4772F4380B1C328F2A808CC11&lt;/guid&gt;&lt;answertext&gt;Less aldosterone signaling&lt;/answertext&gt;&lt;valuetype&gt;-1&lt;/valuetype&gt;&lt;/answer&gt;&lt;answer&gt;&lt;guid&gt;36F41A905DBD48B2A623C46FC4606F29&lt;/guid&gt;&lt;answertext&gt;Less oxytocin signaling&lt;/answertext&gt;&lt;valuetype&gt;-1&lt;/valuetype&gt;&lt;/answer&gt;&lt;answer&gt;&lt;guid&gt;6FE9EBD32F2241209B74FB008B327CEE&lt;/guid&gt;&lt;answertext&gt;Less vasopressin signaling&lt;/answertext&gt;&lt;valuetype&gt;1&lt;/valuetype&gt;&lt;/answer&gt;&lt;answer&gt;&lt;guid&gt;F71A1B75ABD6497DA16AE732BC183898&lt;/guid&gt;&lt;answertext&gt;Less insulin signaling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773B5912C344256B842FC20555A0ECD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A97CAC19E78E4FA58650CE500672CC4E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D773B5912C344256B842FC20555A0ECD&lt;/guid&gt;&lt;repollguid&gt;0C774F7C731D4C958F63290C4F511AC0&lt;/repollguid&gt;&lt;sourceid&gt;9D35AF4E5C234E59B5DDD26748A9AA9D&lt;/sourceid&gt;&lt;questiontext&gt;Which of these are directly released in a neuroendocrine manner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1A97CC842C44463BE5EF0D4D644DED7&lt;/guid&gt;&lt;answertext&gt;CRH&lt;/answertext&gt;&lt;valuetype&gt;1&lt;/valuetype&gt;&lt;/answer&gt;&lt;answer&gt;&lt;guid&gt;89DE227DD92C4210A07D487D0F3DE563&lt;/guid&gt;&lt;answertext&gt;ACTH&lt;/answertext&gt;&lt;valuetype&gt;-1&lt;/valuetype&gt;&lt;/answer&gt;&lt;answer&gt;&lt;guid&gt;D9D9BEEA112F4E8B8C3D213AF4EC5028&lt;/guid&gt;&lt;answertext&gt;Cortisol&lt;/answertext&gt;&lt;valuetype&gt;-1&lt;/valuetype&gt;&lt;/answer&gt;&lt;answer&gt;&lt;guid&gt;0778FD1D027B43E598E04F1620762EB7&lt;/guid&gt;&lt;answertext&gt;None of the Above&lt;/answertext&gt;&lt;valuetype&gt;-1&lt;/valuetype&gt;&lt;/answer&gt;&lt;answer&gt;&lt;guid&gt;AEFF24CB0BBD41C6B143A98EE268037C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55C5CF5589E41B39E373E7E3FBFE1DA"/>
  <p:tag name="AUTOOPENPOLL" val="False"/>
  <p:tag name="TYPE" val="TrueFals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87B055764E7493FA584A4CFA9433949&lt;/guid&gt;&lt;date&gt;4/14/2016 08:08:3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55C5CF5589E41B39E373E7E3FBFE1DA&lt;/guid&gt;&lt;repollguid&gt;7338996356D244EFBD954F1D8B81EA19&lt;/repollguid&gt;&lt;sourceid&gt;511F279B9D804716BE2FA64EB1C57FD5&lt;/sourceid&gt;&lt;questiontext&gt;Can you recapitulate all the effects of GH by Providing IGF-1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B628DE82078D47CD8B21C7B1FC161254&lt;/guid&gt;&lt;answertext&gt;True&lt;/answertext&gt;&lt;valuetype&gt;-1&lt;/valuetype&gt;&lt;/answer&gt;&lt;answer&gt;&lt;guid&gt;212482CCD7B44A52B0167178EB943C88&lt;/guid&gt;&lt;answertext&gt;False&lt;/answertext&gt;&lt;valuetype&gt;1&lt;/valuetype&gt;&lt;/answer&gt;&lt;/answers&gt;&lt;/multichoice&gt;&lt;/questions&gt;&lt;/questionlist&gt;"/>
  <p:tag name="LIVECHARTING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7E1D9FDE8844D2DA1E2FCBBE068923E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F779928F9B824A29A703A91EA8816868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7E1D9FDE8844D2DA1E2FCBBE068923E&lt;/guid&gt;&lt;repollguid&gt;5C99B2517CF44D73A94DBC933A5A6C3E&lt;/repollguid&gt;&lt;sourceid&gt;7C94F64CB0724CC9A150079AFC951D81&lt;/sourceid&gt;&lt;questiontext&gt;What is the effect of dephosphorylating glycogen synthase and glycogen phosphorylas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C362D9C0EAB4399A0D1AFB9DFC3F43D&lt;/guid&gt;&lt;answertext&gt;More glycogen synthesis&lt;/answertext&gt;&lt;valuetype&gt;1&lt;/valuetype&gt;&lt;/answer&gt;&lt;answer&gt;&lt;guid&gt;74DAFEE0907844B3B9353328C6B62648&lt;/guid&gt;&lt;answertext&gt;Less glycogen synthesis&lt;/answertext&gt;&lt;valuetype&gt;-1&lt;/valuetype&gt;&lt;/answer&gt;&lt;answer&gt;&lt;guid&gt;70B8F72D612A4D4EA61AE8B7AEDDE181&lt;/guid&gt;&lt;answertext&gt;More glycolysis&lt;/answertext&gt;&lt;valuetype&gt;-1&lt;/valuetype&gt;&lt;/answer&gt;&lt;answer&gt;&lt;guid&gt;0CFA380EAA92411397DA8C9C18617D0D&lt;/guid&gt;&lt;answertext&gt;Less glycolys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DA0C61F675040CFB241AA26FD05097E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4520358C1D0D491D9FC1420BD239605D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DA0C61F675040CFB241AA26FD05097E&lt;/guid&gt;&lt;repollguid&gt;24076FE3DCE04E3190E9BBA0899556E9&lt;/repollguid&gt;&lt;sourceid&gt;3EF3223FFFDE4D25929B9A70FE4F4987&lt;/sourceid&gt;&lt;questiontext&gt;A Patient with a type of  CAH that can not make Cortisol Would be Expected to hav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EC27D1F77F645DC94F72E43911CA87C&lt;/guid&gt;&lt;answertext&gt;Reduced CRH Levels&lt;/answertext&gt;&lt;valuetype&gt;-1&lt;/valuetype&gt;&lt;/answer&gt;&lt;answer&gt;&lt;guid&gt;B3804F51E9E848598466CEB64F1CA7AC&lt;/guid&gt;&lt;answertext&gt;Enlarged Adrenals&lt;/answertext&gt;&lt;valuetype&gt;-1&lt;/valuetype&gt;&lt;/answer&gt;&lt;answer&gt;&lt;guid&gt;5DB704676506403EA27467AB67DF54EA&lt;/guid&gt;&lt;answertext&gt;Risk of Hypoglycemia&lt;/answertext&gt;&lt;valuetype&gt;-1&lt;/valuetype&gt;&lt;/answer&gt;&lt;answer&gt;&lt;guid&gt;E2CCE802F2DE4A49A8BBC60A9A187DE6&lt;/guid&gt;&lt;answertext&gt;B + C&lt;/answertext&gt;&lt;valuetype&gt;1&lt;/valuetype&gt;&lt;/answer&gt;&lt;answer&gt;&lt;guid&gt;F7BF9593758D4DD6BA5D0B813B6B0ECD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F2CDF6D0DB474FA88830D1D06B311DB2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What cells respond to that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B1A682468DF34ADA94DBD21D0E892EA8&lt;/guid&gt;&lt;answertext&gt;Cardiac muscle&lt;/answertext&gt;&lt;valuetype&gt;-1&lt;/valuetype&gt;&lt;/answer&gt;&lt;answer&gt;&lt;guid&gt;DAD0997E111B46919D8EEF981CAF60FD&lt;/guid&gt;&lt;answertext&gt;Skeletal muscle&lt;/answertext&gt;&lt;valuetype&gt;-1&lt;/valuetype&gt;&lt;/answer&gt;&lt;answer&gt;&lt;guid&gt;90E9D543A8DC4000A33B9874B82F29C5&lt;/guid&gt;&lt;answertext&gt;Vascular smooth muscle&lt;/answertext&gt;&lt;valuetype&gt;-1&lt;/valuetype&gt;&lt;/answer&gt;&lt;answer&gt;&lt;guid&gt;718BD7AA494F491F86F2235FC2621830&lt;/guid&gt;&lt;answertext&gt;All of the abov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50BD676C70D4F7EA4B4245DF9533900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1D6A428B2C0C49339D093D20F69BA745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50BD676C70D4F7EA4B4245DF9533900&lt;/guid&gt;&lt;repollguid&gt;3576FF80E4964CCEBD5980040DEB0F0A&lt;/repollguid&gt;&lt;sourceid&gt;4D29F728B0FD48C59BDFC1DAA8D889E0&lt;/sourceid&gt;&lt;questiontext&gt;The Insulin Receptor is a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449E38F037B4F88BB62623DAF96AF12&lt;/guid&gt;&lt;answertext&gt;Phosphatidylinositide Kinase&lt;/answertext&gt;&lt;valuetype&gt;-1&lt;/valuetype&gt;&lt;/answer&gt;&lt;answer&gt;&lt;guid&gt;00DC9D36A09041A5A2C11378708255A9&lt;/guid&gt;&lt;answertext&gt;Serine/Threonine Kinase&lt;/answertext&gt;&lt;valuetype&gt;-1&lt;/valuetype&gt;&lt;/answer&gt;&lt;answer&gt;&lt;guid&gt;92F49CD8D4AC44068E259DA7CB4D35BE&lt;/guid&gt;&lt;answertext&gt;Tyrosine Kinase&lt;/answertext&gt;&lt;valuetype&gt;1&lt;/valuetype&gt;&lt;/answer&gt;&lt;answer&gt;&lt;guid&gt;5AD34D83847049F7B7FE05559E43C5A9&lt;/guid&gt;&lt;answertext&gt;Diacylglycerol Kina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EAE6A464DBF4964821901DEE742EC57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5132189F49994C978357872B6FC55509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EAE6A464DBF4964821901DEE742EC57&lt;/guid&gt;&lt;repollguid&gt;845F1C7F34554BB89BBD7C641F191732&lt;/repollguid&gt;&lt;sourceid&gt;937A48F922654AC9A581DF5310CC2B33&lt;/sourceid&gt;&lt;questiontext&gt;Which process does cortisol accelerat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D3A80C45B82C418789C50EC7A76D52A9&lt;/guid&gt;&lt;answertext&gt;Glucose uptake in muscle&lt;/answertext&gt;&lt;valuetype&gt;-1&lt;/valuetype&gt;&lt;/answer&gt;&lt;answer&gt;&lt;guid&gt;D563185A78E2420488F0F54BE1AEB2CB&lt;/guid&gt;&lt;answertext&gt;Gluconeogenesis&lt;/answertext&gt;&lt;valuetype&gt;1&lt;/valuetype&gt;&lt;/answer&gt;&lt;answer&gt;&lt;guid&gt;AB79E7C706D643A48FE485F01EC37AEB&lt;/guid&gt;&lt;answertext&gt;Protein synthesis&lt;/answertext&gt;&lt;valuetype&gt;-1&lt;/valuetype&gt;&lt;/answer&gt;&lt;answer&gt;&lt;guid&gt;966B442A0B7A46BFB7CDD498BC71AFC7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20960DCEE79F4815ABDD00FE42B616FA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7D0D55D7ED84602A9FEE2DAA4FCB2D7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D521747CF7724D8B98222BCBEF794C2D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7D0D55D7ED84602A9FEE2DAA4FCB2D7&lt;/guid&gt;&lt;repollguid&gt;CAFA730F9D234CD3AD9C2587208DC0DA&lt;/repollguid&gt;&lt;sourceid&gt;497089C4529A4E23A656803A6A2CC6E0&lt;/sourceid&gt;&lt;questiontext&gt;Which of the following will increase plasma gluco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D3A3AFFEFDD4759897EE9F8A31936AA&lt;/guid&gt;&lt;answertext&gt;Glycolysis&lt;/answertext&gt;&lt;valuetype&gt;-1&lt;/valuetype&gt;&lt;/answer&gt;&lt;answer&gt;&lt;guid&gt;DF0C80C103FA43DE86A3BA2F48E081D7&lt;/guid&gt;&lt;answertext&gt;Glycogenolysis&lt;/answertext&gt;&lt;valuetype&gt;1&lt;/valuetype&gt;&lt;/answer&gt;&lt;answer&gt;&lt;guid&gt;18E144B309AD4A3ABFCDE73BFA57A2F6&lt;/guid&gt;&lt;answertext&gt;Glucose Uptake&lt;/answertext&gt;&lt;valuetype&gt;-1&lt;/valuetype&gt;&lt;/answer&gt;&lt;answer&gt;&lt;guid&gt;2885C817DB5341C8BF5D76D7F4AE317A&lt;/guid&gt;&lt;answertext&gt;Suppression of Appetit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005E5397DAC40C7ABE40B31BC5A427A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9A6766660CEE4CACA6E21E008F56448C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005E5397DAC40C7ABE40B31BC5A427A&lt;/guid&gt;&lt;repollguid&gt;0B8BE9ED13664BF084F456DCFCF275C9&lt;/repollguid&gt;&lt;sourceid&gt;3621EC5EEAC74E7884BDE31BD7D257F1&lt;/sourceid&gt;&lt;questiontext&gt;A patient with a pheochromocytoma should hav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3CCCEF25AF09437996E0277A4D10B45C&lt;/guid&gt;&lt;answertext&gt;Elevated insulin secretion&lt;/answertext&gt;&lt;valuetype&gt;-1&lt;/valuetype&gt;&lt;/answer&gt;&lt;answer&gt;&lt;guid&gt;DB9C01354D494441A19E56B6E1BF6F7D&lt;/guid&gt;&lt;answertext&gt;Suppressed insulin secretion&lt;/answertext&gt;&lt;valuetype&gt;1&lt;/valuetype&gt;&lt;/answer&gt;&lt;answer&gt;&lt;guid&gt;96AE0A079945429F889EBCE626D092E5&lt;/guid&gt;&lt;answertext&gt;No changes&lt;/answertext&gt;&lt;valuetype&gt;-1&lt;/valuetype&gt;&lt;/answer&gt;&lt;answer&gt;&lt;guid&gt;DB6016BDD40D415D96535E5127785C4C&lt;/guid&gt;&lt;answertext&gt;I forget what a pheochromocytoma 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9CCFAEB1ED044FDB4F2460E442165D3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8611957419E24BA08E73DB2F2E94122D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9CCFAEB1ED044FDB4F2460E442165D3&lt;/guid&gt;&lt;repollguid&gt;FD26A3E45830427895AEF85FE73F31B0&lt;/repollguid&gt;&lt;sourceid&gt;CAC9CA74A28447D282AC80674778497D&lt;/sourceid&gt;&lt;questiontext&gt;Adrenaline and Glucagon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9BAB92DD5CEB425080381B04E9F43414&lt;/guid&gt;&lt;answertext&gt;Both activate Akt&lt;/answertext&gt;&lt;valuetype&gt;-1&lt;/valuetype&gt;&lt;/answer&gt;&lt;answer&gt;&lt;guid&gt;A0E8A0FCB7EB4391A8918C4B1A5FBB5F&lt;/guid&gt;&lt;answertext&gt;Both activate PKA&lt;/answertext&gt;&lt;valuetype&gt;1&lt;/valuetype&gt;&lt;/answer&gt;&lt;answer&gt;&lt;guid&gt;A1D3ECB4B2024115BEB4778E624DE7FF&lt;/guid&gt;&lt;answertext&gt;Neither activates Akt&lt;/answertext&gt;&lt;valuetype&gt;-1&lt;/valuetype&gt;&lt;/answer&gt;&lt;answer&gt;&lt;guid&gt;D21FE44E3ED64D8BB2F63BC941F4E4C6&lt;/guid&gt;&lt;answertext&gt;Neither activates PKA&lt;/answertext&gt;&lt;valuetype&gt;-1&lt;/valuetype&gt;&lt;/answer&gt;&lt;answer&gt;&lt;guid&gt;C29BF5BDE7444B6DA4CC9440A4CCDBF0&lt;/guid&gt;&lt;answertext&gt;Adrenaline activates PKA but glucagon activates Akt&lt;/answertext&gt;&lt;valuetype&gt;-1&lt;/valuetype&gt;&lt;/answer&gt;&lt;answer&gt;&lt;guid&gt;D412900D0902496DBD87354BC6A07780&lt;/guid&gt;&lt;answertext&gt;Glucagon activates PKA but adrenaline activates Akt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4EEE13E613A41939961146F5098F970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8A261DB850ED4634B4B40BD723673944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4EEE13E613A41939961146F5098F970&lt;/guid&gt;&lt;repollguid&gt;C1CFD911D2E949F9B3B070B216193049&lt;/repollguid&gt;&lt;sourceid&gt;A4E4F69CB3A64BA8B84BE102F855B53D&lt;/sourceid&gt;&lt;questiontext&gt;Somatostatin is a Gi-linked GPCR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9636AEE108C477D869151CBF13F7025&lt;/guid&gt;&lt;answertext&gt;Somatostatin activates PKA&lt;/answertext&gt;&lt;valuetype&gt;-1&lt;/valuetype&gt;&lt;/answer&gt;&lt;answer&gt;&lt;guid&gt;7F9252C9E49D4448B97BB645D7B6C32A&lt;/guid&gt;&lt;answertext&gt;Somatostatin decreases cAMP&lt;/answertext&gt;&lt;valuetype&gt;1&lt;/valuetype&gt;&lt;/answer&gt;&lt;answer&gt;&lt;guid&gt;3FE438F61EBD4C0683AD42977B099DD2&lt;/guid&gt;&lt;answertext&gt;Somatostatin receptor is a nuclear hormone receptor&lt;/answertext&gt;&lt;valuetype&gt;-1&lt;/valuetype&gt;&lt;/answer&gt;&lt;answer&gt;&lt;guid&gt;109A21DDED96404E85537E447528E073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YPE" val="MultiChoiceSlide"/>
  <p:tag name="TPSLIDEBULLETSTYLE" val="2"/>
  <p:tag name="SLIDEGUID" val="5DB2D843803747AAA794713C296A0BA6"/>
  <p:tag name="HASRESULTS" val="False"/>
  <p:tag name="TPQUESTIONXML" val="&lt;?xml version=&quot;1.0&quot; encoding=&quot;UTF-8&quot; standalone=&quot;yes&quot;?&gt;&lt;questionlist&gt;&lt;properties&gt;&lt;guid&gt;6393535FF2BA41BDAAB2746663F4ABD2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DB2D843803747AAA794713C296A0BA6&lt;/guid&gt;&lt;repollguid&gt;7AD8A068DCF948968FD0AD0ADF4A1473&lt;/repollguid&gt;&lt;sourceid&gt;B5E63FEF098249369A83C8EDF85E3567&lt;/sourceid&gt;&lt;questiontext&gt;Insulin is released from pancreatic beta cells and is sensed by pancreatic alpha cells to reduce glucagon secretion.  This is an example of 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Autocrine action&lt;/answertext&gt;&lt;valuetype&gt;-1&lt;/valuetype&gt;&lt;/answer&gt;&lt;answer&gt;&lt;guid&gt;424F050F03EF412E83E2FFC6A2960BD2&lt;/guid&gt;&lt;answertext&gt;Paracrine action&lt;/answertext&gt;&lt;valuetype&gt;1&lt;/valuetype&gt;&lt;/answer&gt;&lt;answer&gt;&lt;guid&gt;9B9F51FEB6E4463396FFF4F89F52B9BA&lt;/guid&gt;&lt;answertext&gt;Endocrine action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69BDAFA31B4D8E89A3D97BF389FFDF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69BD8AEBE2C741409E70C732F3917AFF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69BDAFA31B4D8E89A3D97BF389FFDF&lt;/guid&gt;&lt;repollguid&gt;7F101416AA2B4CD4A39997BE2DDBEC69&lt;/repollguid&gt;&lt;sourceid&gt;3B37117BF06A400B9AB456DA23412C66&lt;/sourceid&gt;&lt;questiontext&gt;Which hormone is unlikely to be BBB-permeable without transport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9940313B54849519CA92A6F9F612D27&lt;/guid&gt;&lt;answertext&gt;Adrenaline&lt;/answertext&gt;&lt;valuetype&gt;-1&lt;/valuetype&gt;&lt;/answer&gt;&lt;answer&gt;&lt;guid&gt;A0CBA5D873514A35BB445F66D4585CF9&lt;/guid&gt;&lt;answertext&gt;Cortisol&lt;/answertext&gt;&lt;valuetype&gt;-1&lt;/valuetype&gt;&lt;/answer&gt;&lt;answer&gt;&lt;guid&gt;260783F54DA9487FB00E504B1A519055&lt;/guid&gt;&lt;answertext&gt;Growth Hormone&lt;/answertext&gt;&lt;valuetype&gt;1&lt;/valuetype&gt;&lt;/answer&gt;&lt;answer&gt;&lt;guid&gt;041E33787FFC4E7CA6F3580673F7ACCD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05917CDD8C94B44845D4A41BE4A31A5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FC2FEF79EBE349EFAEE05A8DFC688CE7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05917CDD8C94B44845D4A41BE4A31A5&lt;/guid&gt;&lt;repollguid&gt;D79C7B7D04BA4EA4ACEAD3D53738FB47&lt;/repollguid&gt;&lt;sourceid&gt;7F26B55FA2CE431BBC933E2CBA2D8E1D&lt;/sourceid&gt;&lt;questiontext&gt;Chronically elevated glucocorticoid signaling would cau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B719C0CC6C643BE929C25366A03C2E5&lt;/guid&gt;&lt;answertext&gt;Hypoglycemia&lt;/answertext&gt;&lt;valuetype&gt;-1&lt;/valuetype&gt;&lt;/answer&gt;&lt;answer&gt;&lt;guid&gt;435A1C176EB74A14B94DE416D8F6149E&lt;/guid&gt;&lt;answertext&gt;Hyperglycemia&lt;/answertext&gt;&lt;valuetype&gt;1&lt;/valuetype&gt;&lt;/answer&gt;&lt;answer&gt;&lt;guid&gt;51BFC4DCEFD44397B5C696976F224968&lt;/guid&gt;&lt;answertext&gt;Muscle growth&lt;/answertext&gt;&lt;valuetype&gt;-1&lt;/valuetype&gt;&lt;/answer&gt;&lt;answer&gt;&lt;guid&gt;3566C13AC5054D7294BC6AC6C3BF6A08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1479666DEB94D88B6513162154B920B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44A6BFD350964258BC944FAC5AC2E505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1479666DEB94D88B6513162154B920B&lt;/guid&gt;&lt;repollguid&gt;B4158F62B25A40B7B3DAD63388EE6ECF&lt;/repollguid&gt;&lt;sourceid&gt;DF83B607909A4574859C10AC80F9092A&lt;/sourceid&gt;&lt;questiontext&gt;CRH is released from the hypothalamus to the anterior pituitary, so therefor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1ADD8815BA742C49001A8AE5F088F0D&lt;/guid&gt;&lt;answertext&gt;Is trafficked via the hypophysial portal system&lt;/answertext&gt;&lt;valuetype&gt;1&lt;/valuetype&gt;&lt;/answer&gt;&lt;answer&gt;&lt;guid&gt;88BD241A6CA349C7BCAE6F775C367DC2&lt;/guid&gt;&lt;answertext&gt;Is Directly secreted via neurons which pass through the infundibulum&lt;/answertext&gt;&lt;valuetype&gt;-1&lt;/valuetype&gt;&lt;/answer&gt;&lt;answer&gt;&lt;guid&gt;D678562FD9424FC6AC531FF1469FE993&lt;/guid&gt;&lt;answertext&gt;Binds a JAK/STAT receptor&lt;/answertext&gt;&lt;valuetype&gt;-1&lt;/valuetype&gt;&lt;/answer&gt;&lt;answer&gt;&lt;guid&gt;D1FF8522D1FE45329FF251BC57E56514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6F6AE3EF8B43AE880A99494C2D6E66"/>
  <p:tag name="AUTOOPENPOLL" val="False"/>
  <p:tag name="TYPE" val="TrueFalse"/>
  <p:tag name="TPSLIDEBULLETSTYLE" val="2"/>
  <p:tag name="HASRESULTS" val="False"/>
  <p:tag name="TPQUESTIONXML" val="&lt;?xml version=&quot;1.0&quot; encoding=&quot;UTF-8&quot; standalone=&quot;yes&quot;?&gt;&lt;questionlist&gt;&lt;properties&gt;&lt;guid&gt;8F75D5DB4A4F45C39C174CE5845A6742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6F6AE3EF8B43AE880A99494C2D6E66&lt;/guid&gt;&lt;repollguid&gt;20AE2D600706439F90EBFC57EAB0EEF7&lt;/repollguid&gt;&lt;sourceid&gt;0FCC7E86FA234D3EBDA9F9F9467C30A8&lt;/sourceid&gt;&lt;questiontext&gt;The posterior pituitary is connected to the hypothalamus by direct neuronal contact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6BE50B43468747FFADF226EE37D850D1&lt;/guid&gt;&lt;answertext&gt;True&lt;/answertext&gt;&lt;valuetype&gt;1&lt;/valuetype&gt;&lt;/answer&gt;&lt;answer&gt;&lt;guid&gt;4AF13EA47D9341DB853AAC6ED88A4A89&lt;/guid&gt;&lt;answertext&gt;Fal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05F562B980B4914A67CA27613535680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957BD0B4E76B421AB9AC0D83231CD295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05F562B980B4914A67CA27613535680&lt;/guid&gt;&lt;repollguid&gt;7F839DA28B664D28A0C7E8D2A331A4F6&lt;/repollguid&gt;&lt;sourceid&gt;598CD92FCFA54EB7B7D5AAB05FD90DF6&lt;/sourceid&gt;&lt;questiontext&gt;Type II Diabetics Tend To B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85BD90D12C04B199EF9E61310010A84&lt;/guid&gt;&lt;answertext&gt;Obese and Insulin Resistant&lt;/answertext&gt;&lt;valuetype&gt;1&lt;/valuetype&gt;&lt;/answer&gt;&lt;answer&gt;&lt;guid&gt;208EB9F0637D48C089053ED02288C448&lt;/guid&gt;&lt;answertext&gt;Obese and Insulin Sensitive&lt;/answertext&gt;&lt;valuetype&gt;-1&lt;/valuetype&gt;&lt;/answer&gt;&lt;answer&gt;&lt;guid&gt;872186D239A34A85BAAD0A84EF5C21E9&lt;/guid&gt;&lt;answertext&gt;Lean and Insulin Resistant&lt;/answertext&gt;&lt;valuetype&gt;-1&lt;/valuetype&gt;&lt;/answer&gt;&lt;answer&gt;&lt;guid&gt;C79EAC40C7E54EA7BC4F200247F4783F&lt;/guid&gt;&lt;answertext&gt;Lean and Insulin Sensiti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71E304AB3924E8CB1D3067FDF5E236D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2AFE2B83B9484A7F8C34BC7583A9FC7A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71E304AB3924E8CB1D3067FDF5E236D&lt;/guid&gt;&lt;repollguid&gt;087F3021C9724703A1DC3A61DE96DEA6&lt;/repollguid&gt;&lt;sourceid&gt;FE82F8991D1442F6847D1E09EA126C1C&lt;/sourceid&gt;&lt;questiontext&gt;The hypothalamus wants to tell the anterior pituitary to secrete ACTH.  How would this be d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80EE4497B484470BF3166A9E4CA5CFF&lt;/guid&gt;&lt;answertext&gt;Hypothalamic neurons have synaptic contacts with ACTH releasing cells&lt;/answertext&gt;&lt;valuetype&gt;0&lt;/valuetype&gt;&lt;/answer&gt;&lt;answer&gt;&lt;guid&gt;645A85194D3E41249F6BDA2D70E0B4B2&lt;/guid&gt;&lt;answertext&gt;Hypothalamic neurons release a ACTH-releasing hormone&lt;/answertext&gt;&lt;valuetype&gt;0&lt;/valuetype&gt;&lt;/answer&gt;&lt;answer&gt;&lt;guid&gt;E1A1978C53524CBF8BE26936CCCC7467&lt;/guid&gt;&lt;answertext&gt;Neither A nor B&lt;/answertext&gt;&lt;valuetype&gt;0&lt;/valuetype&gt;&lt;/answer&gt;&lt;answer&gt;&lt;guid&gt;6B9C32C870AF4669AC5E529A94C60A50&lt;/guid&gt;&lt;answertext&gt;Both A + B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AF246FC7ED4D97858D489F3F42277C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E07B6E1E45134489B3D87A7B453E21FA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AF246FC7ED4D97858D489F3F42277C&lt;/guid&gt;&lt;repollguid&gt;8D1EE6E181104A2D88C9CBBCD63122CF&lt;/repollguid&gt;&lt;sourceid&gt;1176913322B6446C9E8CFD9566E9986B&lt;/sourceid&gt;&lt;questiontext&gt;Why would Lep or LepR mutant mice become obe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DFD7D608B3854663BCE66D80F1658E58&lt;/guid&gt;&lt;answertext&gt;Elevated insulin sensitivity&lt;/answertext&gt;&lt;valuetype&gt;-1&lt;/valuetype&gt;&lt;/answer&gt;&lt;answer&gt;&lt;guid&gt;39A93C4309D34B3FA4BFC03FD3D99A9D&lt;/guid&gt;&lt;answertext&gt;Elevated appetite because too much leptin signaling&lt;/answertext&gt;&lt;valuetype&gt;-1&lt;/valuetype&gt;&lt;/answer&gt;&lt;answer&gt;&lt;guid&gt;4AB89B7C437948B7B0B1C75F8CFD1B1C&lt;/guid&gt;&lt;answertext&gt;Elevated appetite because no leptin signaling&lt;/answertext&gt;&lt;valuetype&gt;1&lt;/valuetype&gt;&lt;/answer&gt;&lt;answer&gt;&lt;guid&gt;B26A6CEF2B4344AEA21DAF03D2096CDE&lt;/guid&gt;&lt;answertext&gt;Reduced appetite because not enough leptin signaling&lt;/answertext&gt;&lt;valuetype&gt;-1&lt;/valuetype&gt;&lt;/answer&gt;&lt;answer&gt;&lt;guid&gt;300CE536B1614506899B0CF42C3FC060&lt;/guid&gt;&lt;answertext&gt;Reduced appetite because no leptin signaling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1E8F0C0CEDDD4893BD0EBEB9F241F486&lt;/guid&gt;&lt;date&gt;4/14/2016 08:01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YPE" val="MultiChoiceSlide"/>
  <p:tag name="TPSLIDEBULLETSTYLE" val="2"/>
  <p:tag name="SLIDEGUID" val="BFE4470D90F3409C968A047C5CFFC2B1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524CB8DA57B84E6589FBFD79DAED12CB&lt;/guid&gt;&lt;date&gt;4/14/2016 08:01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E4470D90F3409C968A047C5CFFC2B1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1A5A11CFB2E4452A2D9C92001A1E734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2CE3312E265344DAAB4DE89CBDABF225&lt;/guid&gt;&lt;date&gt;4/14/2016 08:01:4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1A5A11CFB2E4452A2D9C92001A1E734&lt;/guid&gt;&lt;repollguid&gt;47289A24706E4E3C8D3C00F64CDEB587&lt;/repollguid&gt;&lt;sourceid&gt;090EC740F25D4727B0305D18BFA17F31&lt;/sourceid&gt;&lt;questiontext&gt;The carotid sinus senses increased blood volume due to drinking too much water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B3379A025DB7499DAFAC26BB7F78C0B3&lt;/guid&gt;&lt;answertext&gt;Vasopressin is released&lt;/answertext&gt;&lt;valuetype&gt;-1&lt;/valuetype&gt;&lt;/answer&gt;&lt;answer&gt;&lt;guid&gt;0A727C40BAFE486B9A7EC0DAAC5E8994&lt;/guid&gt;&lt;answertext&gt;Vasopressin release is inhibited&lt;/answertext&gt;&lt;valuetype&gt;1&lt;/valuetype&gt;&lt;/answer&gt;&lt;answer&gt;&lt;guid&gt;628C0A9056E64093BF0F87323AFDCB64&lt;/guid&gt;&lt;answertext&gt;The carotid sinus cant sense blood volume&lt;/answertext&gt;&lt;valuetype&gt;-1&lt;/valuetype&gt;&lt;/answer&gt;&lt;answer&gt;&lt;guid&gt;9E82E726D8EB45CDA8A79D4841CF6744&lt;/guid&gt;&lt;answertext&gt;More water is retained&lt;/answertext&gt;&lt;valuetype&gt;-1&lt;/valuetype&gt;&lt;/answer&gt;&lt;/answers&gt;&lt;/multichoice&gt;&lt;/questions&gt;&lt;/questionlist&gt;"/>
  <p:tag name="LIVECHARTING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0A6FED4A59743DCB4FB3271CC879610"/>
  <p:tag name="AUTOOPENPOLL" val="False"/>
  <p:tag name="TYPE" val="TrueFals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AEDFAE3CFC7442F888258679599A191E&lt;/guid&gt;&lt;date&gt;4/14/2016 08:02:0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0A6FED4A59743DCB4FB3271CC879610&lt;/guid&gt;&lt;repollguid&gt;67E9702901A84A5C9205F2969DF0FD87&lt;/repollguid&gt;&lt;sourceid&gt;85FCFC51FCB540A8B4AA8C1647DF3046&lt;/sourceid&gt;&lt;questiontext&gt;If vasopressin release is activated by ethanol, this would cause increased urination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7F63BB2597184409AC8B39DAEBB279E9&lt;/guid&gt;&lt;answertext&gt;True&lt;/answertext&gt;&lt;valuetype&gt;-1&lt;/valuetype&gt;&lt;/answer&gt;&lt;answer&gt;&lt;guid&gt;3A6F79B48D264137A3E807D4B02D3893&lt;/guid&gt;&lt;answertext&gt;False&lt;/answertext&gt;&lt;valuetype&gt;1&lt;/valuetype&gt;&lt;/answer&gt;&lt;/answers&gt;&lt;/multichoice&gt;&lt;/questions&gt;&lt;/questionlist&gt;"/>
  <p:tag name="LIVECHARTING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45110FE48154FD499B0D033FAC67418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8A82AEDE4C941A8A0229CCDE063F95D&lt;/guid&gt;&lt;date&gt;4/14/2016 08:03:4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45110FE48154FD499B0D033FAC67418&lt;/guid&gt;&lt;repollguid&gt;6B672B89E7CA47C8A21EE73A3D571E1F&lt;/repollguid&gt;&lt;sourceid&gt;22EFE440585F4829B00268F9BF5338C8&lt;/sourceid&gt;&lt;questiontext&gt;Which of the following is a peptide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48002FD717D4D4AB58E3BB828550C93&lt;/guid&gt;&lt;answertext&gt;Growth Hormone&lt;/answertext&gt;&lt;valuetype&gt;-1&lt;/valuetype&gt;&lt;/answer&gt;&lt;answer&gt;&lt;guid&gt;A7E9091B6F5D49E7A9E55489FCC29130&lt;/guid&gt;&lt;answertext&gt;Vasopressin&lt;/answertext&gt;&lt;valuetype&gt;1&lt;/valuetype&gt;&lt;/answer&gt;&lt;answer&gt;&lt;guid&gt;2DA176845E3F408785B21B779CC87632&lt;/guid&gt;&lt;answertext&gt;Testosterone&lt;/answertext&gt;&lt;valuetype&gt;-1&lt;/valuetype&gt;&lt;/answer&gt;&lt;answer&gt;&lt;guid&gt;97D6A21FE6CD4387BF7EE28CA17C7EF7&lt;/guid&gt;&lt;answertext&gt;Epinephrine&lt;/answertext&gt;&lt;valuetype&gt;-1&lt;/valuetype&gt;&lt;/answer&gt;&lt;/answers&gt;&lt;/multichoice&gt;&lt;/questions&gt;&lt;/questionlist&gt;"/>
  <p:tag name="LIVECHARTING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B2C0C2B793C4DE2BB810E55656B9FED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84B8F6EE435C4912BEA040012CA52D89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DB2C0C2B793C4DE2BB810E55656B9FED&lt;/guid&gt;&lt;repollguid&gt;C7A6171EDC084DBD8B712CCDF5535C4C&lt;/repollguid&gt;&lt;sourceid&gt;3EBFF4DC262B4A8FA50A8692AD3AFA48&lt;/sourceid&gt;&lt;questiontext&gt;What Cell Type Secretes Growth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83344E4DE30438CBF7DBA59E6082B30&lt;/guid&gt;&lt;answertext&gt;Lactotropes&lt;/answertext&gt;&lt;valuetype&gt;-1&lt;/valuetype&gt;&lt;/answer&gt;&lt;answer&gt;&lt;guid&gt;865AB46204994759B1227BC9497BA3F9&lt;/guid&gt;&lt;answertext&gt;Thyrotropes&lt;/answertext&gt;&lt;valuetype&gt;-1&lt;/valuetype&gt;&lt;/answer&gt;&lt;answer&gt;&lt;guid&gt;682F34B7003A432A8AC7D4EE9F2EFEB5&lt;/guid&gt;&lt;answertext&gt;Somatotropes&lt;/answertext&gt;&lt;valuetype&gt;1&lt;/valuetype&gt;&lt;/answer&gt;&lt;answer&gt;&lt;guid&gt;4EF9EADFFBFC407DA9C11D47F784F130&lt;/guid&gt;&lt;answertext&gt;Corticotrope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C474B6EF824460784F73ED9162B634C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894BF52A894844FEA9E29361184BA6F4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C474B6EF824460784F73ED9162B634C&lt;/guid&gt;&lt;repollguid&gt;D51A3AF833904402B63CE41DF04F53B3&lt;/repollguid&gt;&lt;sourceid&gt;8C70ABEC3D12430EA7C02587575626F1&lt;/sourceid&gt;&lt;questiontext&gt;Brain insulin resistance would lead to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51E11E47FE274848A8D905D449F03F67&lt;/guid&gt;&lt;answertext&gt;Increased appetite&lt;/answertext&gt;&lt;valuetype&gt;1&lt;/valuetype&gt;&lt;/answer&gt;&lt;answer&gt;&lt;guid&gt;7C9A735D0B5F40AAB997C846D0707E2B&lt;/guid&gt;&lt;answertext&gt;Decreased appetite&lt;/answertext&gt;&lt;valuetype&gt;-1&lt;/valuetype&gt;&lt;/answer&gt;&lt;answer&gt;&lt;guid&gt;6623AEE8B66E475EAFF58EFD317145D3&lt;/guid&gt;&lt;answertext&gt;Hypoglycemia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6DB3BCC0ADB44A0B08D98541CCAC0C9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03685C8103EE4B1DBFDB2E7C050430D3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6DB3BCC0ADB44A0B08D98541CCAC0C9&lt;/guid&gt;&lt;repollguid&gt;D8CFAED5557C4DE78EBCA863E903D7AF&lt;/repollguid&gt;&lt;sourceid&gt;28DC5B020712413BBFDE1DE128BB04C9&lt;/sourceid&gt;&lt;questiontext&gt;Drinking a lot of water will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1E7AD7BF52614E339C1F34AB3C9DA90F&lt;/guid&gt;&lt;answertext&gt;Increase vasopressin levels, causing water reuptake&lt;/answertext&gt;&lt;valuetype&gt;-1&lt;/valuetype&gt;&lt;/answer&gt;&lt;answer&gt;&lt;guid&gt;5FD20636A7074F0FA3762E3DFF6329C5&lt;/guid&gt;&lt;answertext&gt;Increase vasopressin levels, causing water excretion&lt;/answertext&gt;&lt;valuetype&gt;-1&lt;/valuetype&gt;&lt;/answer&gt;&lt;answer&gt;&lt;guid&gt;4CAA05F4F7F44406A7B26A8A5E795C01&lt;/guid&gt;&lt;answertext&gt;Decrease vasopressin levels, causing water reuptake&lt;/answertext&gt;&lt;valuetype&gt;-1&lt;/valuetype&gt;&lt;/answer&gt;&lt;answer&gt;&lt;guid&gt;26353927FBF84E50BA59D26B8A43FDB7&lt;/guid&gt;&lt;answertext&gt;Decrease vasopressin levels, causing water excretion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8C9F880AD5D4D04A89CCDE963601B11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FC16F3EFCAC54BF6BF033D650DDCB340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8C9F880AD5D4D04A89CCDE963601B11&lt;/guid&gt;&lt;repollguid&gt;B7421875F5184796B1BD08C5BB8D9F36&lt;/repollguid&gt;&lt;sourceid&gt;EA2A17BBBF874D4688AE758D8A717111&lt;/sourceid&gt;&lt;questiontext&gt;Direct Aldosterone Effects on Cells Ar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A92E9028C7A4168919004548E111480&lt;/guid&gt;&lt;answertext&gt;Mediated by a GPCR&lt;/answertext&gt;&lt;valuetype&gt;-1&lt;/valuetype&gt;&lt;/answer&gt;&lt;answer&gt;&lt;guid&gt;8D88DC65F9634A03A2FC60E97E48A467&lt;/guid&gt;&lt;answertext&gt;Rapid because of the post-translational modification of enzymes&lt;/answertext&gt;&lt;valuetype&gt;-1&lt;/valuetype&gt;&lt;/answer&gt;&lt;answer&gt;&lt;guid&gt;DDC1C2BE15B74262B1E16B70ED991E78&lt;/guid&gt;&lt;answertext&gt;Dependent on new mRNA synthesis&lt;/answertext&gt;&lt;valuetype&gt;1&lt;/valuetype&gt;&lt;/answer&gt;&lt;answer&gt;&lt;guid&gt;A6DCFBE035CB4D65B7453A8E4B770A57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2D1D709284365897CA11A7EE136E1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F4257BD9F64E4A98992A260FC128BE3F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642D1D709284365897CA11A7EE136E1&lt;/guid&gt;&lt;repollguid&gt;28F179CAE4684E458B1A80C32342F9C5&lt;/repollguid&gt;&lt;sourceid&gt;2400184FEDF34A2398AA4A4FB5110FBC&lt;/sourceid&gt;&lt;questiontext&gt;Renin Secretion is Stopped B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571D958A1FA4D47A470871A36860514&lt;/guid&gt;&lt;answertext&gt;Increased stretch of JG cells&lt;/answertext&gt;&lt;valuetype&gt;1&lt;/valuetype&gt;&lt;/answer&gt;&lt;answer&gt;&lt;guid&gt;51D4C34097E046E6BDA74D62E127008D&lt;/guid&gt;&lt;answertext&gt;Decreased blood volume&lt;/answertext&gt;&lt;valuetype&gt;-1&lt;/valuetype&gt;&lt;/answer&gt;&lt;answer&gt;&lt;guid&gt;0A56C7955BD64ED1823F45FE12B76F6A&lt;/guid&gt;&lt;answertext&gt;Reduced sympathetic tone&lt;/answertext&gt;&lt;valuetype&gt;-1&lt;/valuetype&gt;&lt;/answer&gt;&lt;answer&gt;&lt;guid&gt;7C243AA48E3840BB96048CD7F2CCA386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7AA551F2E4845A583E08F2099AE87B2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B447A183F5740EBAE4BE9F470F3B665&lt;/guid&gt;&lt;date&gt;4/14/2016 08:05:3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7AA551F2E4845A583E08F2099AE87B2&lt;/guid&gt;&lt;repollguid&gt;A168E97F5CEB429BB6A21DBEED4F4325&lt;/repollguid&gt;&lt;sourceid&gt;2AF218C6BE974034951CB8E779BB028A&lt;/sourceid&gt;&lt;questiontext&gt;Which hormone should mediate chronic stress responses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4560FBEAC5A46F5ADC7E7BE88566390&lt;/guid&gt;&lt;answertext&gt;Epinephrine because it functions quickly&lt;/answertext&gt;&lt;valuetype&gt;-1&lt;/valuetype&gt;&lt;/answer&gt;&lt;answer&gt;&lt;guid&gt;F167BB07A64B4EAEBD2309174ECF70FD&lt;/guid&gt;&lt;answertext&gt;Epinephrine because its effects last longer&lt;/answertext&gt;&lt;valuetype&gt;-1&lt;/valuetype&gt;&lt;/answer&gt;&lt;answer&gt;&lt;guid&gt;4CDC75322CED4B0794FA3135D4DF9597&lt;/guid&gt;&lt;answertext&gt;Cortisol because it functions quickly&lt;/answertext&gt;&lt;valuetype&gt;-1&lt;/valuetype&gt;&lt;/answer&gt;&lt;answer&gt;&lt;guid&gt;DB000D10308745ADB0B9DB13C6978A98&lt;/guid&gt;&lt;answertext&gt;Cortisol because its effects last longer&lt;/answertext&gt;&lt;valuetype&gt;1&lt;/valuetype&gt;&lt;/answer&gt;&lt;/answers&gt;&lt;/multichoice&gt;&lt;/questions&gt;&lt;/questionlist&gt;"/>
  <p:tag name="LIVECHARTING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BFF811D7A174457AD992066BCD7138C"/>
  <p:tag name="AUTOOPENPOLL" val="False"/>
  <p:tag name="TYPE" val="TrueFalse"/>
  <p:tag name="TPSLIDEBULLETSTYLE" val="2"/>
  <p:tag name="HASRESULTS" val="False"/>
  <p:tag name="TPQUESTIONXML" val="&lt;?xml version=&quot;1.0&quot; encoding=&quot;UTF-8&quot; standalone=&quot;yes&quot;?&gt;&lt;questionlist&gt;&lt;properties&gt;&lt;guid&gt;3AA5581BECD64133BC36D54C9D2AB7D7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BFF811D7A174457AD992066BCD7138C&lt;/guid&gt;&lt;repollguid&gt;323D95B8F1034D42B0D57E7B2FC69B01&lt;/repollguid&gt;&lt;sourceid&gt;300B7A74AA2F487789CE010DBD09213B&lt;/sourceid&gt;&lt;questiontext&gt;Glucose Uptake into Adipose/Muscle is Via Active Transport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A947F55E2DA2499FB3A630A0F673A3B8&lt;/guid&gt;&lt;answertext&gt;True&lt;/answertext&gt;&lt;valuetype&gt;-1&lt;/valuetype&gt;&lt;/answer&gt;&lt;answer&gt;&lt;guid&gt;EC7D286D813D4FF88D55860226945032&lt;/guid&gt;&lt;answertext&gt;Fals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5C0FB5CA7F4FF18806E33DC85AC523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6A5CA0FBBD734B4D8F587762140E8E5B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5C0FB5CA7F4FF18806E33DC85AC523&lt;/guid&gt;&lt;repollguid&gt;7856655AB57846C99B49177C1AAB58FD&lt;/repollguid&gt;&lt;sourceid&gt;8A68E1DE19024F7C847C12A1AAE7AB46&lt;/sourceid&gt;&lt;questiontext&gt;During Fasting Which Is Elevated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2269A006C749BDAA4B699A23EADAEC&lt;/guid&gt;&lt;answertext&gt;GIP&lt;/answertext&gt;&lt;valuetype&gt;-1&lt;/valuetype&gt;&lt;/answer&gt;&lt;answer&gt;&lt;guid&gt;3437EB5F65F8472DB03F3421A3D49397&lt;/guid&gt;&lt;answertext&gt;Insulin&lt;/answertext&gt;&lt;valuetype&gt;-1&lt;/valuetype&gt;&lt;/answer&gt;&lt;answer&gt;&lt;guid&gt;000633F0E1324F73942AC5A268D6458C&lt;/guid&gt;&lt;answertext&gt;Glucagon&lt;/answertext&gt;&lt;valuetype&gt;1&lt;/valuetype&gt;&lt;/answer&gt;&lt;answer&gt;&lt;guid&gt;A8CDA2541D8E48E8BD1A76D97E5B4A1B&lt;/guid&gt;&lt;answertext&gt;Gluco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FDBD394681249A78978CE9CD5AA3FAF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668C624393046FDAE1D52DE8DCAA9DC&lt;/guid&gt;&lt;date&gt;4/14/2016 08:13:2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FDBD394681249A78978CE9CD5AA3FAF&lt;/guid&gt;&lt;repollguid&gt;910275F7441E4335BBA71F10EAE8DBCC&lt;/repollguid&gt;&lt;sourceid&gt;FDF3A27EEB324E61923BA0A5C7309C91&lt;/sourceid&gt;&lt;questiontext&gt;Which hormone stimulates appetit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7B7981F82BD04557890A851E901E7A08&lt;/guid&gt;&lt;answertext&gt;Insulin&lt;/answertext&gt;&lt;valuetype&gt;-1&lt;/valuetype&gt;&lt;/answer&gt;&lt;answer&gt;&lt;guid&gt;C90B205842C2430782A8F3833DE17803&lt;/guid&gt;&lt;answertext&gt;Leptin&lt;/answertext&gt;&lt;valuetype&gt;-1&lt;/valuetype&gt;&lt;/answer&gt;&lt;answer&gt;&lt;guid&gt;6C1580A00B5F4527B03E44C5D1A5FC8D&lt;/guid&gt;&lt;answertext&gt;Ghrelin&lt;/answertext&gt;&lt;valuetype&gt;1&lt;/valuetype&gt;&lt;/answer&gt;&lt;answer&gt;&lt;guid&gt;010624D1E553472D98A1A3AEE12FA300&lt;/guid&gt;&lt;answertext&gt;PYY&lt;/answertext&gt;&lt;valuetype&gt;-1&lt;/valuetype&gt;&lt;/answer&gt;&lt;/answers&gt;&lt;/multichoice&gt;&lt;/questions&gt;&lt;/questionlist&gt;"/>
  <p:tag name="LIVECHARTING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20BACD05A8A42F684417205CF7D9AAC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069ABDBAD3F741CA93913A5167B8C470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20BACD05A8A42F684417205CF7D9AAC&lt;/guid&gt;&lt;repollguid&gt;D27B382EF9A64F3CBA7FC5DEA3891ED6&lt;/repollguid&gt;&lt;sourceid&gt;F8E75EBD5DD346C7A1FCDFDB4C729326&lt;/sourceid&gt;&lt;questiontext&gt;b-AR agonists would be good weight loss drugs except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461AB6AC234746A58A73446F42D81155&lt;/guid&gt;&lt;answertext&gt;They would induce lipid breakdown&lt;/answertext&gt;&lt;valuetype&gt;-1&lt;/valuetype&gt;&lt;/answer&gt;&lt;answer&gt;&lt;guid&gt;8C60902F33954CAFAC8B20BC92C85E7F&lt;/guid&gt;&lt;answertext&gt;They would cause tachycardia&lt;/answertext&gt;&lt;valuetype&gt;1&lt;/valuetype&gt;&lt;/answer&gt;&lt;answer&gt;&lt;guid&gt;4D42A61947FE443BA3C9A9F416B5440A&lt;/guid&gt;&lt;answertext&gt;They would cause GI vasodilation&lt;/answertext&gt;&lt;valuetype&gt;-1&lt;/valuetype&gt;&lt;/answer&gt;&lt;answer&gt;&lt;guid&gt;6896C7D6F013483AA4C32DECB5A76CE4&lt;/guid&gt;&lt;answertext&gt;They would prevent gluconeogenesis in the liver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1A8F4253E45ED8753431D783A22C7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FCD271E2E1D44FA2948D4F09243F89F9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71A8F4253E45ED8753431D783A22C7&lt;/guid&gt;&lt;repollguid&gt;F9E8B5D4F07C4CFA892915F16F0145D6&lt;/repollguid&gt;&lt;sourceid&gt;EACBB044B2E14920BC3BCC9D067B4173&lt;/sourceid&gt;&lt;questiontext&gt;What does insulin NOT activat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F05F954EEBC4286851DBD893ABC6AA6&lt;/guid&gt;&lt;answertext&gt;Gluconeogenesis&lt;/answertext&gt;&lt;valuetype&gt;1&lt;/valuetype&gt;&lt;/answer&gt;&lt;answer&gt;&lt;guid&gt;B8BBC7DB9E2445CDB84C8CE9B8F64837&lt;/guid&gt;&lt;answertext&gt;Glucose Uptake&lt;/answertext&gt;&lt;valuetype&gt;-1&lt;/valuetype&gt;&lt;/answer&gt;&lt;answer&gt;&lt;guid&gt;EDB97AB999654D7382D34F9BE826653D&lt;/guid&gt;&lt;answertext&gt;Glycogenesis&lt;/answertext&gt;&lt;valuetype&gt;-1&lt;/valuetype&gt;&lt;/answer&gt;&lt;answer&gt;&lt;guid&gt;81185A7A2817490EBF3F597A3D706B10&lt;/guid&gt;&lt;answertext&gt;Glycolys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BC9AA67C0345209AE211AEF75C1343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2FF415B45A174CE6810EA87B8BBFE734&lt;/guid&gt;&lt;date&gt;4/14/2016 08:00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BC9AA67C0345209AE211AEF75C1343&lt;/guid&gt;&lt;repollguid&gt;7F07AC2B0A364C0491512047CA0F79E4&lt;/repollguid&gt;&lt;sourceid&gt;79CD891D91E64D8EB598D6D675A125A7&lt;/sourceid&gt;&lt;questiontext&gt;Aldosterone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07F1F10DBF34B5C84B5D2057C3A8F67&lt;/guid&gt;&lt;answertext&gt;Is released from the kidney&lt;/answertext&gt;&lt;valuetype&gt;-1&lt;/valuetype&gt;&lt;/answer&gt;&lt;answer&gt;&lt;guid&gt;316EF6422C9441789574642F742CD873&lt;/guid&gt;&lt;answertext&gt;Regulates salt reabsorption at the kidney&lt;/answertext&gt;&lt;valuetype&gt;1&lt;/valuetype&gt;&lt;/answer&gt;&lt;answer&gt;&lt;guid&gt;9926D838203A4F50B594E2A0683358C3&lt;/guid&gt;&lt;answertext&gt;Is a peptide hormone&lt;/answertext&gt;&lt;valuetype&gt;-1&lt;/valuetype&gt;&lt;/answer&gt;&lt;answer&gt;&lt;guid&gt;B30BD58ED6344995B9CC1DA5F8E159CA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8656AD5EBCB4B4C99D16ABACC4B9F5D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38E31FE3995241D7BF5819DD3A5AB4E6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8656AD5EBCB4B4C99D16ABACC4B9F5D&lt;/guid&gt;&lt;repollguid&gt;4F352CBACD8C484583B4932661CEDBBD&lt;/repollguid&gt;&lt;sourceid&gt;5E916CE024194879A87D2AB44C5CBB52&lt;/sourceid&gt;&lt;questiontext&gt;Angiotensin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DF5BEF5AC0D44DEA3E04ED384C5A98E&lt;/guid&gt;&lt;answertext&gt;Is from a precursor made primarily in the liver&lt;/answertext&gt;&lt;valuetype&gt;-1&lt;/valuetype&gt;&lt;/answer&gt;&lt;answer&gt;&lt;guid&gt;AB599F4C16AC4416B2B14A2472E26B93&lt;/guid&gt;&lt;answertext&gt;Is processed by renin&lt;/answertext&gt;&lt;valuetype&gt;-1&lt;/valuetype&gt;&lt;/answer&gt;&lt;answer&gt;&lt;guid&gt;566F289F2387487BBFE43C1590EC6C40&lt;/guid&gt;&lt;answertext&gt;Causes vasoconstriction&lt;/answertext&gt;&lt;valuetype&gt;-1&lt;/valuetype&gt;&lt;/answer&gt;&lt;answer&gt;&lt;guid&gt;3D7059B605494F6C816936FDEEC282C6&lt;/guid&gt;&lt;answertext&gt;All of the abov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5CB492FB0C48D0A50966C600F9318C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CADE3A76990463A80FAC1348ECE26E3&lt;/guid&gt;&lt;date&gt;4/14/2016 08:13:0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5CB492FB0C48D0A50966C600F9318C&lt;/guid&gt;&lt;repollguid&gt;22963BB19086430FA2AE10C72C08FAE4&lt;/repollguid&gt;&lt;sourceid&gt;C6B65F42FFAE4468AF4592475F148BAE&lt;/sourceid&gt;&lt;questiontext&gt;A mouse with no Leptin Receptor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BD158FCC0BE4C7C92272A5580269BBF&lt;/guid&gt;&lt;answertext&gt;Would overeat because it cant respond to leptin&lt;/answertext&gt;&lt;valuetype&gt;1&lt;/valuetype&gt;&lt;/answer&gt;&lt;answer&gt;&lt;guid&gt;A8A97E19F07A4D22B328F5ACDC17CD06&lt;/guid&gt;&lt;answertext&gt;Would not eat because it cant respond to leptin&lt;/answertext&gt;&lt;valuetype&gt;-1&lt;/valuetype&gt;&lt;/answer&gt;&lt;answer&gt;&lt;guid&gt;F82BCE470EA44A7A8E9B4D9E6D2CA492&lt;/guid&gt;&lt;answertext&gt;Would over-eat because it responds too strongly to leptin&lt;/answertext&gt;&lt;valuetype&gt;-1&lt;/valuetype&gt;&lt;/answer&gt;&lt;answer&gt;&lt;guid&gt;CC142E024E8B4396A2AB6BE40969B3A4&lt;/guid&gt;&lt;answertext&gt;Would not eat because it responds too strongly to leptin&lt;/answertext&gt;&lt;valuetype&gt;-1&lt;/valuetype&gt;&lt;/answer&gt;&lt;/answers&gt;&lt;/multichoice&gt;&lt;/questions&gt;&lt;/questionlist&gt;"/>
  <p:tag name="LIVECHARTING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4B67B96615A42EB9D99765F511E269C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B40F55DF7437450C9F7646FCF026DF91&lt;/guid&gt;&lt;date&gt;4/14/2016 08:00:5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4B67B96615A42EB9D99765F511E269C&lt;/guid&gt;&lt;repollguid&gt;C2BF770BD25142ACA812458FAC07CE27&lt;/repollguid&gt;&lt;sourceid&gt;98D1F2E8F12C414B960FEB021B18820D&lt;/sourceid&gt;&lt;questiontext&gt;Epinephrine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F54628DFC1745C58BA3AF494A85A3C5&lt;/guid&gt;&lt;answertext&gt;Increases heart rate&lt;/answertext&gt;&lt;valuetype&gt;-1&lt;/valuetype&gt;&lt;/answer&gt;&lt;answer&gt;&lt;guid&gt;0FB214AC1DBB4666993767EBD6A28775&lt;/guid&gt;&lt;answertext&gt;Causes smooth muscle vasodilation in skeletal muscle&lt;/answertext&gt;&lt;valuetype&gt;-1&lt;/valuetype&gt;&lt;/answer&gt;&lt;answer&gt;&lt;guid&gt;14F85E4CBDC442548C0EE32602A60F39&lt;/guid&gt;&lt;answertext&gt;Causes digestive smooth muscle vasoconstriction&lt;/answertext&gt;&lt;valuetype&gt;-1&lt;/valuetype&gt;&lt;/answer&gt;&lt;answer&gt;&lt;guid&gt;53A46FA6A55F4723A9CF74E1C12EF269&lt;/guid&gt;&lt;answertext&gt;All of the abov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7B4E81378A754EBE8B41D5C22BED7B03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When the fight or flight response increases blood flow to muscles, what is the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089B81009D04D0891D34DEBE7747135&lt;/guid&gt;&lt;answertext&gt;Adrenaline&lt;/answertext&gt;&lt;valuetype&gt;1&lt;/valuetype&gt;&lt;/answer&gt;&lt;answer&gt;&lt;guid&gt;0BA8FE6200DE479A8D9CDB18281F075E&lt;/guid&gt;&lt;answertext&gt;Insulin&lt;/answertext&gt;&lt;valuetype&gt;-1&lt;/valuetype&gt;&lt;/answer&gt;&lt;answer&gt;&lt;guid&gt;340F84F918644318A36E59AB3705AD7F&lt;/guid&gt;&lt;answertext&gt;Renin&lt;/answertext&gt;&lt;valuetype&gt;-1&lt;/valuetype&gt;&lt;/answer&gt;&lt;answer&gt;&lt;guid&gt;373BE64164AB4B22B5CE0DDDF95FF17D&lt;/guid&gt;&lt;answertext&gt;All of the abo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F50161E670A44478F1385077A47B119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5CB2C5C15AE54C599C0DA8F4E07BFF92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F50161E670A44478F1385077A47B119&lt;/guid&gt;&lt;repollguid&gt;E99045DC36424FF09FE031DE6F7A5DEF&lt;/repollguid&gt;&lt;sourceid&gt;A6B1B01C4B444AF2BD7148D34540B79C&lt;/sourceid&gt;&lt;questiontext&gt;A lack of insulin production causes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8193C31E3604EFDBF2958CAA8807C19&lt;/guid&gt;&lt;answertext&gt;Gestational Diabetes&lt;/answertext&gt;&lt;valuetype&gt;-1&lt;/valuetype&gt;&lt;/answer&gt;&lt;answer&gt;&lt;guid&gt;0DA3344D01F9444096383603B22981F0&lt;/guid&gt;&lt;answertext&gt;Type I Diabetes&lt;/answertext&gt;&lt;valuetype&gt;1&lt;/valuetype&gt;&lt;/answer&gt;&lt;answer&gt;&lt;guid&gt;D0EE8FA0EC3D4A258F58F420E20B4C4B&lt;/guid&gt;&lt;answertext&gt;Type II Diabetes&lt;/answertext&gt;&lt;valuetype&gt;-1&lt;/valuetype&gt;&lt;/answer&gt;&lt;answer&gt;&lt;guid&gt;FBD2E6FB689E4F6594B01DECDC6546A7&lt;/guid&gt;&lt;answertext&gt;Obesit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995E6291B1943A4B71E7448FD0E8C5D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52D3B86CF8F14FE086A05F238DDE7DFB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995E6291B1943A4B71E7448FD0E8C5D&lt;/guid&gt;&lt;repollguid&gt;10475632F18D4A65A26D81E709DBFAAB&lt;/repollguid&gt;&lt;sourceid&gt;ED318E43CDCB4B4898C8FDDC20DB146E&lt;/sourceid&gt;&lt;questiontext&gt;What is the main insulin responsive glucose transporter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2EB1BEF5D194181B5EDF67F7CA7187D&lt;/guid&gt;&lt;answertext&gt;GLUT1&lt;/answertext&gt;&lt;valuetype&gt;-1&lt;/valuetype&gt;&lt;/answer&gt;&lt;answer&gt;&lt;guid&gt;75E8D29D7D3C40218D100A511C69F2B2&lt;/guid&gt;&lt;answertext&gt;GLUT2&lt;/answertext&gt;&lt;valuetype&gt;-1&lt;/valuetype&gt;&lt;/answer&gt;&lt;answer&gt;&lt;guid&gt;C768401CF2DD40B1B089D958A3C2D5C7&lt;/guid&gt;&lt;answertext&gt;GLUT4&lt;/answertext&gt;&lt;valuetype&gt;1&lt;/valuetype&gt;&lt;/answer&gt;&lt;answer&gt;&lt;guid&gt;E46C6DF2B28142E9B1784278E9D84492&lt;/guid&gt;&lt;answertext&gt;SLGT2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02B593A29F4146A55138F37770E49B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7E4BC88FE08245CBB4F8A7BD8B97389C&lt;/guid&gt;&lt;date&gt;4/14/2016 08:01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02B593A29F4146A55138F37770E49B&lt;/guid&gt;&lt;repollguid&gt;ABCF331F25654F0EB0F96A4C417CB2F3&lt;/repollguid&gt;&lt;sourceid&gt;D517F077FD054075A6DFE78CB00647A9&lt;/sourceid&gt;&lt;questiontext&gt;Which is the main second messenger in glucagon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5FB8932B5F34848A36631D9616D6E7F&lt;/guid&gt;&lt;answertext&gt;cAMP&lt;/answertext&gt;&lt;valuetype&gt;1&lt;/valuetype&gt;&lt;/answer&gt;&lt;answer&gt;&lt;guid&gt;C3E832CC61564F6391982E1E212EC375&lt;/guid&gt;&lt;answertext&gt;DAG&lt;/answertext&gt;&lt;valuetype&gt;-1&lt;/valuetype&gt;&lt;/answer&gt;&lt;answer&gt;&lt;guid&gt;7EC25FB4A5634E64A63C573D0E16B380&lt;/guid&gt;&lt;answertext&gt;PIP3&lt;/answertext&gt;&lt;valuetype&gt;-1&lt;/valuetype&gt;&lt;/answer&gt;&lt;answer&gt;&lt;guid&gt;9B20268C77784F558936EA27D34DC5A4&lt;/guid&gt;&lt;answertext&gt;Ca2+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1264</Words>
  <Application>Microsoft Macintosh PowerPoint</Application>
  <PresentationFormat>On-screen Show (4:3)</PresentationFormat>
  <Paragraphs>352</Paragraphs>
  <Slides>48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Chronically elevated glucocorticoid signaling would cause</vt:lpstr>
      <vt:lpstr>Epinephrine…</vt:lpstr>
      <vt:lpstr>A Patient with a type of  Congenital Adrenal Hyperplasia that can not make Cortisol Would be Expected to have…</vt:lpstr>
      <vt:lpstr>CRH is released from the hypothalamus to the anterior pituitary, so therefore…</vt:lpstr>
      <vt:lpstr>Brain insulin resistance would lead to</vt:lpstr>
      <vt:lpstr>Glucose Uptake into Adipose/Muscle is Via Active Transport</vt:lpstr>
      <vt:lpstr>During Fasting Which Is Elevated</vt:lpstr>
      <vt:lpstr>Which hormone stimulates appetite</vt:lpstr>
      <vt:lpstr>b-AR agonists would be good weight loss drugs except…</vt:lpstr>
      <vt:lpstr>What does insulin NOT activate?</vt:lpstr>
      <vt:lpstr>Aldosterone…</vt:lpstr>
      <vt:lpstr>Angiotensin…</vt:lpstr>
      <vt:lpstr>A mouse with no Leptin Receptor</vt:lpstr>
      <vt:lpstr>When the fight or flight response increases blood flow to muscles, what is the signal</vt:lpstr>
      <vt:lpstr>A lack of insulin production causes</vt:lpstr>
      <vt:lpstr>What is the main insulin responsive glucose transporter</vt:lpstr>
      <vt:lpstr>Which is the main second messenger in glucagon signaling</vt:lpstr>
      <vt:lpstr>Which are exocrine cells?</vt:lpstr>
      <vt:lpstr>A patient is rushed to the hospital with low blood glucose, what would be a bad treatment?</vt:lpstr>
      <vt:lpstr>Why would liver insulin resistance cause hyperglycemia</vt:lpstr>
      <vt:lpstr>What causes diabetes insipidus</vt:lpstr>
      <vt:lpstr>Which of these are directly released in a neuroendocrine manner?</vt:lpstr>
      <vt:lpstr>Can you recapitulate all the effects of GH by Providing IGF-1?</vt:lpstr>
      <vt:lpstr>What is the effect of dephosphorylating glycogen synthase and glycogen phosphorylase?</vt:lpstr>
      <vt:lpstr>What cells respond to that signal</vt:lpstr>
      <vt:lpstr>The Insulin Receptor is a…</vt:lpstr>
      <vt:lpstr>Which process does cortisol accelerate</vt:lpstr>
      <vt:lpstr>Which hormone type is most likely to be able to cross plasma membranes</vt:lpstr>
      <vt:lpstr>Which of the following will increase plasma glucose</vt:lpstr>
      <vt:lpstr>A patient with a pheochromocytoma should have </vt:lpstr>
      <vt:lpstr>Adrenaline and Glucagon…</vt:lpstr>
      <vt:lpstr>Somatostatin is a Gi-linked GPCR, so</vt:lpstr>
      <vt:lpstr>Insulin is released from pancreatic beta cells and is sensed by pancreatic alpha cells to reduce glucagon secretion.  This is an example of …</vt:lpstr>
      <vt:lpstr>Which hormone is unlikely to be BBB-permeable without transport</vt:lpstr>
      <vt:lpstr>The posterior pituitary is connected to the hypothalamus by direct neuronal contacts</vt:lpstr>
      <vt:lpstr>Type II Diabetics Tend To Be…</vt:lpstr>
      <vt:lpstr>The hypothalamus wants to tell the anterior pituitary to secrete ACTH.  How would this be done</vt:lpstr>
      <vt:lpstr>Why would Leptin or Leptin Receptor mutant subjects become obese</vt:lpstr>
      <vt:lpstr>How Is Specificity Achieved in Hypothalamlic-Anterior Pituitary Signaling</vt:lpstr>
      <vt:lpstr>How Is Specificity Achieved in Hypothalamlic-Anterior Pituitary Signaling</vt:lpstr>
      <vt:lpstr>The carotid sinus senses increased blood volume due to drinking too much water…</vt:lpstr>
      <vt:lpstr>If vasopressin release is activated by ethanol, this would cause increased urination </vt:lpstr>
      <vt:lpstr>Which of the following is a peptide hormone</vt:lpstr>
      <vt:lpstr>What Cell Type Secretes Growth Hormone</vt:lpstr>
      <vt:lpstr>Drinking a lot of water will…</vt:lpstr>
      <vt:lpstr>Direct Aldosterone Effects on Cells Are…</vt:lpstr>
      <vt:lpstr>Renin Secretion is Stopped By</vt:lpstr>
      <vt:lpstr>Which hormone should mediate chronic stress responses?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15</cp:revision>
  <dcterms:created xsi:type="dcterms:W3CDTF">2015-03-31T00:34:47Z</dcterms:created>
  <dcterms:modified xsi:type="dcterms:W3CDTF">2016-04-14T13:15:45Z</dcterms:modified>
</cp:coreProperties>
</file>